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555" r:id="rId2"/>
    <p:sldId id="438" r:id="rId3"/>
    <p:sldId id="577" r:id="rId4"/>
    <p:sldId id="578" r:id="rId5"/>
    <p:sldId id="695" r:id="rId6"/>
    <p:sldId id="694" r:id="rId7"/>
    <p:sldId id="579" r:id="rId8"/>
    <p:sldId id="696" r:id="rId9"/>
    <p:sldId id="580" r:id="rId10"/>
    <p:sldId id="697" r:id="rId11"/>
    <p:sldId id="581" r:id="rId12"/>
    <p:sldId id="698" r:id="rId13"/>
    <p:sldId id="582" r:id="rId14"/>
    <p:sldId id="699" r:id="rId15"/>
    <p:sldId id="434" r:id="rId16"/>
    <p:sldId id="584" r:id="rId17"/>
    <p:sldId id="714" r:id="rId18"/>
    <p:sldId id="585" r:id="rId19"/>
    <p:sldId id="586" r:id="rId20"/>
    <p:sldId id="723" r:id="rId21"/>
    <p:sldId id="715" r:id="rId22"/>
    <p:sldId id="724" r:id="rId23"/>
    <p:sldId id="716" r:id="rId24"/>
    <p:sldId id="717" r:id="rId2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99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Objects="1"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36"/>
    </p:cViewPr>
  </p:sorterViewPr>
  <p:notesViewPr>
    <p:cSldViewPr snapToObjects="1">
      <p:cViewPr>
        <p:scale>
          <a:sx n="100" d="100"/>
          <a:sy n="100" d="100"/>
        </p:scale>
        <p:origin x="-1734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l" defTabSz="960438" eaLnBrk="0" hangingPunct="0">
              <a:spcBef>
                <a:spcPct val="0"/>
              </a:spcBef>
              <a:buClrTx/>
              <a:buFontTx/>
              <a:buNone/>
              <a:defRPr sz="1300" b="1">
                <a:cs typeface="+mn-cs"/>
              </a:defRPr>
            </a:lvl1pPr>
          </a:lstStyle>
          <a:p>
            <a:pPr>
              <a:defRPr/>
            </a:pPr>
            <a:r>
              <a:rPr lang="tr-TR"/>
              <a:t>              </a:t>
            </a:r>
          </a:p>
          <a:p>
            <a:pPr>
              <a:defRPr/>
            </a:pPr>
            <a:r>
              <a:rPr lang="tr-TR"/>
              <a:t>                       Yönetim Sistemleri A.Ş.</a:t>
            </a:r>
            <a:endParaRPr lang="en-AU" b="0"/>
          </a:p>
        </p:txBody>
      </p:sp>
      <p:pic>
        <p:nvPicPr>
          <p:cNvPr id="1812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93663"/>
            <a:ext cx="665162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011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defTabSz="960438" eaLnBrk="0" hangingPunct="0">
              <a:defRPr sz="1300"/>
            </a:lvl1pPr>
          </a:lstStyle>
          <a:p>
            <a:r>
              <a:rPr lang="en-AU" altLang="en-US"/>
              <a:t>GELİŞİM YÖNETİM SİSTEMLERİ A.Ş.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r" defTabSz="960438" eaLnBrk="0" hangingPunct="0">
              <a:spcBef>
                <a:spcPct val="0"/>
              </a:spcBef>
              <a:buClrTx/>
              <a:buFontTx/>
              <a:buNone/>
              <a:defRPr sz="13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808038"/>
            <a:ext cx="5059362" cy="379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45050"/>
            <a:ext cx="52070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0100"/>
            <a:ext cx="30765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l" defTabSz="960438" eaLnBrk="0" hangingPunct="0">
              <a:spcBef>
                <a:spcPct val="0"/>
              </a:spcBef>
              <a:buClrTx/>
              <a:buFontTx/>
              <a:buNone/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AU"/>
              <a:t>KA 01 REV 1-1 günlük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690100"/>
            <a:ext cx="30765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 defTabSz="960438" eaLnBrk="0" hangingPunct="0">
              <a:spcBef>
                <a:spcPct val="0"/>
              </a:spcBef>
              <a:buClrTx/>
              <a:buFontTx/>
              <a:buNone/>
              <a:defRPr sz="1300">
                <a:cs typeface="+mn-cs"/>
              </a:defRPr>
            </a:lvl1pPr>
          </a:lstStyle>
          <a:p>
            <a:pPr>
              <a:defRPr/>
            </a:pPr>
            <a:fld id="{F9E63C7A-4FCF-47C3-B129-6050E32D77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72553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B9F25BA4-CFBE-4A71-8404-FAFD5DC4C030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</a:t>
            </a:fld>
            <a:endParaRPr lang="en-AU" altLang="tr-TR" sz="1300" smtClean="0"/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885825"/>
            <a:ext cx="4781550" cy="3586163"/>
          </a:xfrm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76800"/>
            <a:ext cx="5207000" cy="455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762000"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216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216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216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645E141E-C751-495F-8CB0-36CB8B6632BF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10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3188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3189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3190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0CECBFE9-97C3-437D-A48A-13B7681E27AE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11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3188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3189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3190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0CECBFE9-97C3-437D-A48A-13B7681E27AE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12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4212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4213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4214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BF6978EF-6554-4AD9-97E4-7AEC1D6103AD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13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4212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4213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4214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BF6978EF-6554-4AD9-97E4-7AEC1D6103AD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14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5236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5237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5238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7AF11A0E-64E5-49B6-8BA2-094FD4F43CE4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15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6260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6261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6262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E6746932-BC0E-450D-9992-7D491FB69BCA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16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6260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6261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6262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E6746932-BC0E-450D-9992-7D491FB69BCA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17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728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728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728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48AB748-7A1F-4A6B-BB89-4AC42E8C1B63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18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8308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8309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8310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7310A880-C36F-4CAB-B19F-53E4F8D7B65C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19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88068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88069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88070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ACE7CA6-7328-47C3-ACA6-9811488F97DE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2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728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728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728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48AB748-7A1F-4A6B-BB89-4AC42E8C1B63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20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728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728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728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48AB748-7A1F-4A6B-BB89-4AC42E8C1B63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21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728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728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728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48AB748-7A1F-4A6B-BB89-4AC42E8C1B63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22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728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728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728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48AB748-7A1F-4A6B-BB89-4AC42E8C1B63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23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728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728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728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548AB748-7A1F-4A6B-BB89-4AC42E8C1B63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24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89092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89093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89094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0E6A9A78-D239-4FFE-A2E3-F4BF8B6A464B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3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0116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0117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0118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98E55B18-B42E-4380-BB6F-F8109408F03F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4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0116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0117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0118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98E55B18-B42E-4380-BB6F-F8109408F03F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5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0116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0117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0118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98E55B18-B42E-4380-BB6F-F8109408F03F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6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1140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1141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1142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DD1730D7-8BCB-4425-8799-1730D8AF24E1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7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1140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1141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1142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DD1730D7-8BCB-4425-8799-1730D8AF24E1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8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2164" name="3 Üstbilgi Yer Tutucusu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AU" altLang="tr-TR" sz="1300"/>
              <a:t>GELİŞİM YÖNETİM SİSTEMLERİ A.Ş.</a:t>
            </a:r>
          </a:p>
        </p:txBody>
      </p:sp>
      <p:sp>
        <p:nvSpPr>
          <p:cNvPr id="92165" name="4 Altbilgi Yer Tutucusu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AU" altLang="tr-TR" sz="1300" smtClean="0"/>
              <a:t>KA 01 REV 1-1 günlük</a:t>
            </a:r>
          </a:p>
        </p:txBody>
      </p:sp>
      <p:sp>
        <p:nvSpPr>
          <p:cNvPr id="92166" name="5 Slayt Numarası Yer Tutucusu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04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04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645E141E-C751-495F-8CB0-36CB8B6632BF}" type="slidenum">
              <a:rPr lang="en-AU" altLang="tr-TR" sz="1300" smtClean="0"/>
              <a:pPr>
                <a:spcBef>
                  <a:spcPct val="0"/>
                </a:spcBef>
                <a:defRPr/>
              </a:pPr>
              <a:t>9</a:t>
            </a:fld>
            <a:endParaRPr lang="en-AU" altLang="tr-TR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n"/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n"/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n"/>
                <a:defRPr/>
              </a:pPr>
              <a:endParaRPr lang="tr-TR" altLang="tr-TR" smtClean="0">
                <a:cs typeface="+mn-cs"/>
              </a:endParaRPr>
            </a:p>
          </p:txBody>
        </p:sp>
      </p:grpSp>
      <p:pic>
        <p:nvPicPr>
          <p:cNvPr id="14" name="Picture 20" descr="Gelişim +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28956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382000" cy="4495800"/>
          </a:xfrm>
        </p:spPr>
        <p:txBody>
          <a:bodyPr/>
          <a:lstStyle>
            <a:lvl1pPr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9" name="Başlık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5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Slayt Numarası Yer Tutucusu 22"/>
          <p:cNvSpPr>
            <a:spLocks noGrp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7F3533F1-E05A-4A49-A6B2-7E0C94C787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58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3E27F589-55D8-4D43-AFAC-9746F34477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48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91350" y="0"/>
            <a:ext cx="2152650" cy="6096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6305550" cy="6096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96D152F7-9C13-4B3A-BFA4-1A9BEC7E7A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764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533400" y="2420938"/>
            <a:ext cx="4133850" cy="36750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19650" y="2420938"/>
            <a:ext cx="4135438" cy="36750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17429825-E86B-4EE1-ADF3-A0B5DD7986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41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533400" y="2420938"/>
            <a:ext cx="4133850" cy="36750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819650" y="2420938"/>
            <a:ext cx="4135438" cy="3675062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BF763FC0-EE27-46AA-BCF7-8737F7CBFC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0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533400" y="2420938"/>
            <a:ext cx="4133850" cy="36750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819650" y="2420938"/>
            <a:ext cx="4135438" cy="17605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819650" y="4333875"/>
            <a:ext cx="4135438" cy="176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ED9B1FFF-50D7-4F04-9FB1-2B83363595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03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CADE80DC-BA83-4E2D-B95E-F8F52E4697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43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33400" y="2420938"/>
            <a:ext cx="4133850" cy="3675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19650" y="2420938"/>
            <a:ext cx="4135438" cy="3675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0682B151-14B6-465C-943C-3FEF0080E0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2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631DAE7B-D5EF-49D9-A5B0-ED169B579F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92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6145EB78-053D-4CAC-902A-F482AAA2E9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69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6C4636F6-C8C0-489C-A890-26B8AD469F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80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BC31E127-B620-4BE5-AF80-98187FD732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75513" y="6427788"/>
            <a:ext cx="1905000" cy="457200"/>
          </a:xfrm>
          <a:prstGeom prst="rect">
            <a:avLst/>
          </a:prstGeom>
        </p:spPr>
        <p:txBody>
          <a:bodyPr/>
          <a:lstStyle>
            <a:lvl1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defRPr/>
            </a:pPr>
            <a:fld id="{906E6099-7C15-4E22-ABC1-92F19EAE99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20938"/>
            <a:ext cx="8421688" cy="36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</p:txBody>
      </p:sp>
      <p:sp>
        <p:nvSpPr>
          <p:cNvPr id="143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4277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3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277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tr-TR"/>
              <a:t>KA 01-1 günlük Rev:02 22.12. 2008</a:t>
            </a:r>
          </a:p>
          <a:p>
            <a:pPr>
              <a:defRPr/>
            </a:pPr>
            <a:endParaRPr lang="tr-TR"/>
          </a:p>
        </p:txBody>
      </p:sp>
      <p:grpSp>
        <p:nvGrpSpPr>
          <p:cNvPr id="1029" name="Group 18"/>
          <p:cNvGrpSpPr>
            <a:grpSpLocks/>
          </p:cNvGrpSpPr>
          <p:nvPr/>
        </p:nvGrpSpPr>
        <p:grpSpPr bwMode="auto">
          <a:xfrm>
            <a:off x="58738" y="90488"/>
            <a:ext cx="9009062" cy="1052512"/>
            <a:chOff x="0" y="1536"/>
            <a:chExt cx="5675" cy="663"/>
          </a:xfrm>
        </p:grpSpPr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41" name="Rectangle 20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  <p:sp>
            <p:nvSpPr>
              <p:cNvPr id="1042" name="Rectangle 21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</p:grpSp>
        <p:grpSp>
          <p:nvGrpSpPr>
            <p:cNvPr id="1034" name="Group 22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39" name="Rectangle 23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Wingdings" pitchFamily="2" charset="2"/>
                  <a:buChar char="n"/>
                  <a:defRPr/>
                </a:pPr>
                <a:endParaRPr lang="tr-TR" altLang="tr-TR" smtClean="0">
                  <a:cs typeface="+mn-cs"/>
                </a:endParaRPr>
              </a:p>
            </p:txBody>
          </p:sp>
        </p:grpSp>
        <p:sp>
          <p:nvSpPr>
            <p:cNvPr id="1036" name="Rectangle 25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n"/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037" name="Rectangle 26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n"/>
                <a:defRPr/>
              </a:pPr>
              <a:endParaRPr lang="tr-TR" altLang="tr-TR" smtClean="0">
                <a:cs typeface="+mn-cs"/>
              </a:endParaRPr>
            </a:p>
          </p:txBody>
        </p:sp>
        <p:sp>
          <p:nvSpPr>
            <p:cNvPr id="1038" name="Rectangle 27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n"/>
                <a:defRPr/>
              </a:pPr>
              <a:endParaRPr lang="tr-TR" altLang="tr-TR" smtClean="0">
                <a:cs typeface="+mn-cs"/>
              </a:endParaRPr>
            </a:p>
          </p:txBody>
        </p:sp>
      </p:grpSp>
      <p:sp>
        <p:nvSpPr>
          <p:cNvPr id="10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pic>
        <p:nvPicPr>
          <p:cNvPr id="1031" name="Picture 33" descr="Gelişim + 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91200"/>
            <a:ext cx="1143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34"/>
          <p:cNvSpPr>
            <a:spLocks noChangeArrowheads="1"/>
          </p:cNvSpPr>
          <p:nvPr/>
        </p:nvSpPr>
        <p:spPr bwMode="auto">
          <a:xfrm>
            <a:off x="539750" y="1465263"/>
            <a:ext cx="84216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tr-TR" altLang="tr-TR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52450" indent="-762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defRPr sz="28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36613"/>
            <a:ext cx="8424863" cy="2376487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r>
              <a:rPr lang="tr-T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tr-T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KALİTE YÖNETİM SİSTEMİ</a:t>
            </a:r>
            <a:br>
              <a:rPr lang="tr-T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ŞARTLAR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55063" cy="41386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8 İşletim (Operasyon) 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8.3 </a:t>
            </a:r>
            <a:r>
              <a:rPr lang="tr-TR" altLang="en-US" sz="2400" dirty="0" smtClean="0"/>
              <a:t>Ürünlerin ve hizmetlerin tasarımı ve geliştirilmesi</a:t>
            </a:r>
          </a:p>
          <a:p>
            <a:pPr marL="209550" lvl="1" indent="0"/>
            <a:r>
              <a:rPr lang="tr-TR" altLang="en-US" sz="2400" dirty="0" smtClean="0"/>
              <a:t>		8.3.1 Genel 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	</a:t>
            </a:r>
            <a:r>
              <a:rPr lang="en-US" altLang="en-US" sz="2400" dirty="0" smtClean="0"/>
              <a:t>8.3.2 </a:t>
            </a:r>
            <a:r>
              <a:rPr lang="tr-TR" altLang="en-US" sz="2400" dirty="0" smtClean="0"/>
              <a:t>Tasarım ve </a:t>
            </a:r>
            <a:r>
              <a:rPr lang="en-US" altLang="en-US" sz="2400" dirty="0" smtClean="0"/>
              <a:t>g</a:t>
            </a:r>
            <a:r>
              <a:rPr lang="tr-TR" altLang="en-US" sz="2400" dirty="0" err="1" smtClean="0"/>
              <a:t>eliştirmenin</a:t>
            </a:r>
            <a:r>
              <a:rPr lang="tr-TR" altLang="en-US" sz="2400" dirty="0" smtClean="0"/>
              <a:t> </a:t>
            </a:r>
            <a:r>
              <a:rPr lang="en-US" altLang="en-US" sz="2400" dirty="0"/>
              <a:t>p</a:t>
            </a:r>
            <a:r>
              <a:rPr lang="tr-TR" altLang="en-US" sz="2400" dirty="0" err="1" smtClean="0"/>
              <a:t>lanlanması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 smtClean="0"/>
              <a:t> </a:t>
            </a:r>
            <a:r>
              <a:rPr lang="tr-TR" altLang="en-US" sz="2400" dirty="0" smtClean="0"/>
              <a:t>		</a:t>
            </a:r>
            <a:r>
              <a:rPr lang="en-US" altLang="en-US" sz="2400" dirty="0" smtClean="0"/>
              <a:t>8.3.3 </a:t>
            </a:r>
            <a:r>
              <a:rPr lang="tr-TR" altLang="en-US" sz="2400" dirty="0" smtClean="0"/>
              <a:t>Tasarım ve </a:t>
            </a:r>
            <a:r>
              <a:rPr lang="en-US" altLang="en-US" sz="2400" dirty="0" smtClean="0"/>
              <a:t>g</a:t>
            </a:r>
            <a:r>
              <a:rPr lang="tr-TR" altLang="en-US" sz="2400" dirty="0" err="1" smtClean="0"/>
              <a:t>eliştirme</a:t>
            </a:r>
            <a:r>
              <a:rPr lang="tr-TR" altLang="en-US" sz="2400" dirty="0" smtClean="0"/>
              <a:t> </a:t>
            </a:r>
            <a:r>
              <a:rPr lang="en-US" altLang="en-US" sz="2400" dirty="0" smtClean="0"/>
              <a:t>g</a:t>
            </a:r>
            <a:r>
              <a:rPr lang="tr-TR" altLang="en-US" sz="2400" dirty="0" err="1" smtClean="0"/>
              <a:t>irdileri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	</a:t>
            </a:r>
            <a:r>
              <a:rPr lang="en-US" altLang="en-US" sz="2400" dirty="0" smtClean="0"/>
              <a:t>8.3.4 </a:t>
            </a:r>
            <a:r>
              <a:rPr lang="tr-TR" altLang="en-US" sz="2400" dirty="0" smtClean="0"/>
              <a:t>Tasarım ve </a:t>
            </a:r>
            <a:r>
              <a:rPr lang="en-US" altLang="en-US" sz="2400" dirty="0" smtClean="0"/>
              <a:t>g</a:t>
            </a:r>
            <a:r>
              <a:rPr lang="tr-TR" altLang="en-US" sz="2400" dirty="0" err="1" smtClean="0"/>
              <a:t>eliştirme</a:t>
            </a:r>
            <a:r>
              <a:rPr lang="tr-TR" altLang="en-US" sz="2400" dirty="0" smtClean="0"/>
              <a:t> </a:t>
            </a:r>
            <a:r>
              <a:rPr lang="en-US" altLang="en-US" sz="2400" dirty="0" smtClean="0"/>
              <a:t>k</a:t>
            </a:r>
            <a:r>
              <a:rPr lang="tr-TR" altLang="en-US" sz="2400" dirty="0" err="1" smtClean="0"/>
              <a:t>ontrolleri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	8.3.5 Tasarım ve </a:t>
            </a:r>
            <a:r>
              <a:rPr lang="en-US" altLang="en-US" sz="2400" dirty="0" smtClean="0"/>
              <a:t>g</a:t>
            </a:r>
            <a:r>
              <a:rPr lang="tr-TR" altLang="en-US" sz="2400" dirty="0" err="1" smtClean="0"/>
              <a:t>eliştirme</a:t>
            </a:r>
            <a:r>
              <a:rPr lang="tr-TR" altLang="en-US" sz="2400" dirty="0" smtClean="0"/>
              <a:t> </a:t>
            </a:r>
            <a:r>
              <a:rPr lang="en-US" altLang="en-US" sz="2400" dirty="0" smtClean="0"/>
              <a:t>ç</a:t>
            </a:r>
            <a:r>
              <a:rPr lang="tr-TR" altLang="en-US" sz="2400" dirty="0" err="1" smtClean="0"/>
              <a:t>ıktıları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	8.3.6 Tasarım ve </a:t>
            </a:r>
            <a:r>
              <a:rPr lang="en-US" altLang="en-US" sz="2400" dirty="0" smtClean="0"/>
              <a:t>g</a:t>
            </a:r>
            <a:r>
              <a:rPr lang="tr-TR" altLang="en-US" sz="2400" dirty="0" err="1" smtClean="0"/>
              <a:t>eliştirme</a:t>
            </a:r>
            <a:r>
              <a:rPr lang="tr-TR" altLang="en-US" sz="2400" dirty="0" smtClean="0"/>
              <a:t> </a:t>
            </a:r>
            <a:r>
              <a:rPr lang="en-US" altLang="en-US" sz="2400" dirty="0"/>
              <a:t>d</a:t>
            </a:r>
            <a:r>
              <a:rPr lang="tr-TR" altLang="en-US" sz="2400" dirty="0" err="1" smtClean="0"/>
              <a:t>eğişiklikleri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036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921625" cy="40671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400" dirty="0" smtClean="0"/>
              <a:t>	</a:t>
            </a:r>
            <a:r>
              <a:rPr lang="en-US" altLang="en-US" sz="2300" dirty="0" smtClean="0"/>
              <a:t>8.4 </a:t>
            </a:r>
            <a:r>
              <a:rPr lang="tr-TR" altLang="en-US" sz="2300" dirty="0" smtClean="0"/>
              <a:t>Dışarıdan temin edilen </a:t>
            </a:r>
            <a:r>
              <a:rPr lang="en-US" altLang="en-US" sz="2300" dirty="0" err="1" smtClean="0"/>
              <a:t>proseslerin</a:t>
            </a:r>
            <a:r>
              <a:rPr lang="en-US" altLang="en-US" sz="2300" dirty="0" smtClean="0"/>
              <a:t>, </a:t>
            </a:r>
            <a:r>
              <a:rPr lang="tr-TR" altLang="en-US" sz="2300" dirty="0" smtClean="0"/>
              <a:t>ürünlerin ve hizmetlerin kontrolü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8.4.1 Genel 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</a:t>
            </a:r>
            <a:r>
              <a:rPr lang="en-US" altLang="en-US" sz="2300" dirty="0" smtClean="0"/>
              <a:t>8.4.2 K</a:t>
            </a:r>
            <a:r>
              <a:rPr lang="tr-TR" altLang="en-US" sz="2300" dirty="0" err="1" smtClean="0"/>
              <a:t>ontrolün</a:t>
            </a:r>
            <a:r>
              <a:rPr lang="tr-TR" altLang="en-US" sz="2300" dirty="0" smtClean="0"/>
              <a:t> tipi ve kapsamı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8.4.3 Dış Sağlayıcılar için bilgi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</a:t>
            </a:r>
            <a:endParaRPr lang="en-US" altLang="tr-T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921625" cy="40671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8.5 </a:t>
            </a:r>
            <a:r>
              <a:rPr lang="en-US" altLang="en-US" sz="2300" dirty="0" err="1" smtClean="0"/>
              <a:t>Üretim</a:t>
            </a:r>
            <a:r>
              <a:rPr lang="en-US" altLang="en-US" sz="2300" dirty="0" smtClean="0"/>
              <a:t> </a:t>
            </a:r>
            <a:r>
              <a:rPr lang="tr-TR" altLang="en-US" sz="2300" dirty="0" smtClean="0"/>
              <a:t>ve hizmetin sağlanması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8</a:t>
            </a:r>
            <a:r>
              <a:rPr lang="en-US" altLang="en-US" sz="2300" dirty="0" smtClean="0"/>
              <a:t>.5.1 </a:t>
            </a:r>
            <a:r>
              <a:rPr lang="tr-TR" altLang="en-US" sz="2300" dirty="0" smtClean="0"/>
              <a:t>Üretim ve hizmet sağlamanın kontrolü				</a:t>
            </a:r>
            <a:r>
              <a:rPr lang="en-US" altLang="en-US" sz="2300" dirty="0" smtClean="0"/>
              <a:t>8.5.2 </a:t>
            </a:r>
            <a:r>
              <a:rPr lang="tr-TR" altLang="en-US" sz="2300" dirty="0" smtClean="0"/>
              <a:t>Tanımlama ve İzlenebilirlik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</a:t>
            </a:r>
            <a:r>
              <a:rPr lang="en-US" altLang="en-US" sz="2300" dirty="0" smtClean="0"/>
              <a:t>8.5.3 </a:t>
            </a:r>
            <a:r>
              <a:rPr lang="tr-TR" altLang="en-US" sz="2300" dirty="0" smtClean="0"/>
              <a:t>Müşteriye veya dış sağlayıcıya ait mülkler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8.5.4 </a:t>
            </a:r>
            <a:r>
              <a:rPr lang="en-US" altLang="en-US" sz="2300" dirty="0" err="1" smtClean="0"/>
              <a:t>Muhafaza</a:t>
            </a:r>
            <a:endParaRPr lang="tr-TR" altLang="en-US" sz="2300" dirty="0" smtClean="0"/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</a:t>
            </a:r>
            <a:r>
              <a:rPr lang="en-US" altLang="en-US" sz="2300" dirty="0" smtClean="0"/>
              <a:t>8.5.5 </a:t>
            </a:r>
            <a:r>
              <a:rPr lang="en-US" altLang="en-US" sz="2300" dirty="0" err="1" smtClean="0"/>
              <a:t>Sevkiyat</a:t>
            </a:r>
            <a:r>
              <a:rPr lang="en-US" altLang="en-US" sz="2300" dirty="0" smtClean="0"/>
              <a:t> </a:t>
            </a:r>
            <a:r>
              <a:rPr lang="tr-TR" altLang="en-US" sz="2300" dirty="0" smtClean="0"/>
              <a:t>sonrası faaliyetler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	</a:t>
            </a:r>
            <a:r>
              <a:rPr lang="en-US" altLang="en-US" sz="2300" dirty="0" smtClean="0"/>
              <a:t>8.5.6 </a:t>
            </a:r>
            <a:r>
              <a:rPr lang="tr-TR" altLang="en-US" sz="2300" dirty="0" smtClean="0"/>
              <a:t>Değişikliklerin kontrolü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</a:t>
            </a:r>
            <a:r>
              <a:rPr lang="en-US" altLang="en-US" sz="2300" dirty="0" smtClean="0"/>
              <a:t>8.6 </a:t>
            </a:r>
            <a:r>
              <a:rPr lang="tr-TR" altLang="en-US" sz="2300" dirty="0" smtClean="0"/>
              <a:t>Ürünlerin ve hizmetlerin serbest bırakılması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</a:pPr>
            <a:r>
              <a:rPr lang="tr-TR" altLang="en-US" sz="2300" dirty="0" smtClean="0"/>
              <a:t>	</a:t>
            </a:r>
            <a:r>
              <a:rPr lang="en-US" altLang="en-US" sz="2300" dirty="0" smtClean="0"/>
              <a:t>8.7 </a:t>
            </a:r>
            <a:r>
              <a:rPr lang="tr-TR" altLang="en-US" sz="2300" dirty="0" smtClean="0"/>
              <a:t>Uygun olmayan proses çıktıların, ürünlerin ve hizmetlerin kontrolü</a:t>
            </a:r>
            <a:endParaRPr lang="en-US" altLang="tr-TR" sz="2300" dirty="0" smtClean="0"/>
          </a:p>
        </p:txBody>
      </p:sp>
    </p:spTree>
    <p:extLst>
      <p:ext uri="{BB962C8B-B14F-4D97-AF65-F5344CB8AC3E}">
        <p14:creationId xmlns:p14="http://schemas.microsoft.com/office/powerpoint/2010/main" val="12282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004888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r-TR" altLang="tr-TR" sz="2400" dirty="0" smtClean="0"/>
              <a:t>9 Performans Değerlendirmesi</a:t>
            </a:r>
          </a:p>
          <a:p>
            <a:pPr marL="368300" indent="-1270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US" altLang="tr-TR" sz="2400" dirty="0" smtClean="0"/>
              <a:t>9.1 </a:t>
            </a:r>
            <a:r>
              <a:rPr lang="tr-TR" altLang="tr-TR" sz="2400" dirty="0" smtClean="0"/>
              <a:t>İzleme, ölçme, analiz ve değerlendirme		9.1.1 Genel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tr-TR" altLang="tr-TR" sz="2400" dirty="0" smtClean="0"/>
              <a:t>	</a:t>
            </a:r>
            <a:r>
              <a:rPr lang="en-US" altLang="tr-TR" sz="2350" dirty="0" smtClean="0"/>
              <a:t>9.1.2 </a:t>
            </a:r>
            <a:r>
              <a:rPr lang="tr-TR" altLang="tr-TR" sz="2350" dirty="0"/>
              <a:t>Müşteri Memnuniyeti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tr-TR" altLang="tr-TR" sz="2350" dirty="0"/>
              <a:t>	</a:t>
            </a:r>
            <a:r>
              <a:rPr lang="en-US" altLang="tr-TR" sz="2350" dirty="0" smtClean="0"/>
              <a:t>9.1.3 </a:t>
            </a:r>
            <a:r>
              <a:rPr lang="en-US" altLang="tr-TR" sz="2350" dirty="0"/>
              <a:t>Ana</a:t>
            </a:r>
            <a:r>
              <a:rPr lang="tr-TR" altLang="tr-TR" sz="2350" dirty="0" err="1"/>
              <a:t>liz</a:t>
            </a:r>
            <a:r>
              <a:rPr lang="tr-TR" altLang="tr-TR" sz="2350" dirty="0"/>
              <a:t> ve değerlendirme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9.2 İç tetkik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9.3 Yönetimin gözden geçirmesi</a:t>
            </a:r>
            <a:endParaRPr lang="en-US" altLang="tr-TR" sz="2400" dirty="0" smtClean="0"/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US" altLang="tr-TR" sz="2400" dirty="0"/>
              <a:t>	</a:t>
            </a:r>
            <a:r>
              <a:rPr lang="en-US" altLang="tr-TR" sz="2400" dirty="0" smtClean="0"/>
              <a:t>	9.3.1 </a:t>
            </a:r>
            <a:r>
              <a:rPr lang="en-US" altLang="tr-TR" sz="2400" dirty="0" err="1" smtClean="0"/>
              <a:t>Genel</a:t>
            </a:r>
            <a:endParaRPr lang="en-US" altLang="tr-TR" sz="2400" dirty="0" smtClean="0"/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US" altLang="tr-TR" sz="2400" dirty="0"/>
              <a:t>	</a:t>
            </a:r>
            <a:r>
              <a:rPr lang="en-US" altLang="tr-TR" sz="2400" dirty="0" smtClean="0"/>
              <a:t>	9.3.2 Yönetim </a:t>
            </a:r>
            <a:r>
              <a:rPr lang="en-US" altLang="tr-TR" sz="2400" dirty="0" err="1" smtClean="0"/>
              <a:t>gözden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geçirme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girdileri</a:t>
            </a:r>
            <a:endParaRPr lang="en-US" altLang="tr-TR" sz="2400" dirty="0" smtClean="0"/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US" altLang="tr-TR" sz="2400" dirty="0"/>
              <a:t>	</a:t>
            </a:r>
            <a:r>
              <a:rPr lang="en-US" altLang="tr-TR" sz="2400" dirty="0" smtClean="0"/>
              <a:t>	9.3.2 Yönetim </a:t>
            </a:r>
            <a:r>
              <a:rPr lang="en-US" altLang="tr-TR" sz="2400" dirty="0" err="1" smtClean="0"/>
              <a:t>gözden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geçirme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çıktıları</a:t>
            </a: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004888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r-TR" altLang="tr-TR" sz="2400" dirty="0" smtClean="0"/>
              <a:t>10 İyileştirme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10.1 Genel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</a:t>
            </a:r>
            <a:r>
              <a:rPr lang="en-US" altLang="tr-TR" sz="2400" dirty="0" smtClean="0"/>
              <a:t>10.2 </a:t>
            </a:r>
            <a:r>
              <a:rPr lang="tr-TR" altLang="tr-TR" sz="2400" dirty="0" smtClean="0"/>
              <a:t>Uygunsuzluk ve düzeltici faaliyet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10.3 Sürekli iyileştirme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771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473200"/>
            <a:ext cx="7488238" cy="45100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 dirty="0" smtClean="0"/>
              <a:t>Bir kuruluşun kalite yönetim sistemini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benimsemesi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onun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stratejik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kararıdır</a:t>
            </a:r>
            <a:r>
              <a:rPr lang="en-US" altLang="tr-TR" sz="24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400" dirty="0"/>
          </a:p>
          <a:p>
            <a:pPr marL="0" indent="0" eaLnBrk="1" hangingPunct="1">
              <a:lnSpc>
                <a:spcPct val="80000"/>
              </a:lnSpc>
              <a:buClrTx/>
              <a:buSzPct val="100000"/>
              <a:buFont typeface="Wingdings" pitchFamily="2" charset="2"/>
              <a:buAutoNum type="alphaLcParenR"/>
            </a:pPr>
            <a:endParaRPr lang="en-US" altLang="tr-TR" sz="2400" dirty="0" smtClean="0"/>
          </a:p>
          <a:p>
            <a:pPr marL="0" indent="0" eaLnBrk="1" hangingPunct="1">
              <a:lnSpc>
                <a:spcPct val="80000"/>
              </a:lnSpc>
              <a:buClrTx/>
              <a:buSzPct val="100000"/>
              <a:buNone/>
            </a:pPr>
            <a:r>
              <a:rPr lang="en-US" altLang="tr-TR" sz="2400" dirty="0" smtClean="0"/>
              <a:t>Bu </a:t>
            </a:r>
            <a:r>
              <a:rPr lang="en-US" altLang="tr-TR" sz="2400" dirty="0" err="1" smtClean="0"/>
              <a:t>standardda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tariflenen</a:t>
            </a:r>
            <a:r>
              <a:rPr lang="en-US" altLang="tr-TR" sz="2400" dirty="0" smtClean="0"/>
              <a:t> kalite </a:t>
            </a:r>
            <a:r>
              <a:rPr lang="en-US" altLang="tr-TR" sz="2400" dirty="0" err="1" smtClean="0"/>
              <a:t>yönetim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sistemi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şartları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ürün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hizmetler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için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belirlenen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şartları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tamamlayıcı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niteliktedir</a:t>
            </a:r>
            <a:r>
              <a:rPr lang="en-US" altLang="tr-TR" sz="2400" dirty="0" smtClean="0"/>
              <a:t>. </a:t>
            </a:r>
            <a:endParaRPr lang="en-US" altLang="tr-TR" sz="2400" dirty="0"/>
          </a:p>
          <a:p>
            <a:pPr marL="0" indent="0" eaLnBrk="1" hangingPunct="1">
              <a:lnSpc>
                <a:spcPct val="80000"/>
              </a:lnSpc>
              <a:buClrTx/>
              <a:buSzPct val="100000"/>
              <a:buNone/>
            </a:pPr>
            <a:endParaRPr lang="en-US" altLang="tr-TR" sz="2400" dirty="0" smtClean="0"/>
          </a:p>
          <a:p>
            <a:pPr marL="0" indent="0" eaLnBrk="1" hangingPunct="1">
              <a:lnSpc>
                <a:spcPct val="80000"/>
              </a:lnSpc>
              <a:buClrTx/>
              <a:buSzPct val="100000"/>
              <a:buNone/>
            </a:pPr>
            <a:r>
              <a:rPr lang="en-US" altLang="tr-TR" sz="2400" dirty="0" smtClean="0"/>
              <a:t>Bu standard;</a:t>
            </a:r>
          </a:p>
          <a:p>
            <a:pPr eaLnBrk="1" hangingPunct="1">
              <a:lnSpc>
                <a:spcPct val="80000"/>
              </a:lnSpc>
              <a:buClrTx/>
              <a:buSzPct val="100000"/>
            </a:pPr>
            <a:r>
              <a:rPr lang="en-US" altLang="tr-TR" sz="2400" dirty="0" smtClean="0"/>
              <a:t>Proses </a:t>
            </a:r>
            <a:r>
              <a:rPr lang="en-US" altLang="tr-TR" sz="2400" dirty="0" err="1" smtClean="0"/>
              <a:t>yaklaşımını</a:t>
            </a:r>
            <a:r>
              <a:rPr lang="en-US" altLang="tr-TR" sz="2400" dirty="0" smtClean="0"/>
              <a:t> (PDCA / PUKÖ)</a:t>
            </a:r>
          </a:p>
          <a:p>
            <a:pPr eaLnBrk="1" hangingPunct="1">
              <a:lnSpc>
                <a:spcPct val="80000"/>
              </a:lnSpc>
              <a:buClrTx/>
              <a:buSzPct val="100000"/>
            </a:pPr>
            <a:r>
              <a:rPr lang="en-US" altLang="tr-TR" sz="2400" dirty="0" smtClean="0"/>
              <a:t>Risk </a:t>
            </a:r>
            <a:r>
              <a:rPr lang="en-US" altLang="tr-TR" sz="2400" dirty="0" err="1" smtClean="0"/>
              <a:t>temelli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düşünmeyi</a:t>
            </a:r>
            <a:endParaRPr lang="en-US" altLang="tr-TR" sz="2400" dirty="0" smtClean="0"/>
          </a:p>
          <a:p>
            <a:pPr eaLnBrk="1" hangingPunct="1">
              <a:lnSpc>
                <a:spcPct val="80000"/>
              </a:lnSpc>
              <a:buClrTx/>
              <a:buSzPct val="100000"/>
            </a:pPr>
            <a:endParaRPr lang="en-US" altLang="tr-TR" sz="2400" dirty="0"/>
          </a:p>
          <a:p>
            <a:pPr marL="0" indent="0" eaLnBrk="1" hangingPunct="1">
              <a:lnSpc>
                <a:spcPct val="80000"/>
              </a:lnSpc>
              <a:buClrTx/>
              <a:buSzPct val="100000"/>
              <a:buNone/>
            </a:pPr>
            <a:r>
              <a:rPr lang="en-US" altLang="tr-TR" sz="2400" dirty="0" err="1" smtClean="0"/>
              <a:t>kullanır</a:t>
            </a:r>
            <a:r>
              <a:rPr lang="en-US" altLang="tr-TR" sz="2400" dirty="0" smtClean="0"/>
              <a:t>.</a:t>
            </a:r>
            <a:endParaRPr lang="tr-TR" altLang="tr-TR" sz="2400" dirty="0" smtClean="0"/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80000"/>
              </a:lnSpc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0.1 Genel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576388"/>
            <a:ext cx="7488238" cy="45100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Bu Uluslararası Standart, kalite konusunda ISO portföyündeki 3 temel standarttan biridir: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altLang="en-US" sz="2400" dirty="0" smtClean="0"/>
              <a:t>ISO 9000 </a:t>
            </a:r>
            <a:r>
              <a:rPr lang="tr-TR" altLang="en-US" sz="2400" dirty="0" smtClean="0"/>
              <a:t>Kalite yönetim sistemin </a:t>
            </a:r>
            <a:r>
              <a:rPr lang="tr-TR" altLang="en-US" sz="2400" i="1" dirty="0" smtClean="0"/>
              <a:t>- Temel bilgiler ve Sözlük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altLang="en-US" sz="2400" dirty="0" smtClean="0"/>
              <a:t>ISO 9001 </a:t>
            </a:r>
            <a:r>
              <a:rPr lang="tr-TR" altLang="en-US" sz="2400" dirty="0" smtClean="0"/>
              <a:t>Kalite yönetim sistemi - </a:t>
            </a:r>
            <a:r>
              <a:rPr lang="tr-TR" altLang="en-US" sz="2400" i="1" dirty="0" smtClean="0"/>
              <a:t>Şartlar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altLang="en-US" sz="2400" dirty="0" smtClean="0"/>
              <a:t>ISO 9004 </a:t>
            </a:r>
            <a:r>
              <a:rPr lang="tr-TR" altLang="en-US" sz="2400" dirty="0" smtClean="0"/>
              <a:t>Bir kuruluşun sürdürülebilir başarısı için yönetim - </a:t>
            </a:r>
            <a:r>
              <a:rPr lang="tr-TR" altLang="en-US" sz="2400" i="1" dirty="0" smtClean="0"/>
              <a:t>Kalite yönetim yaklaşımı</a:t>
            </a:r>
          </a:p>
          <a:p>
            <a:pPr marL="0" indent="0">
              <a:buFont typeface="Wingdings" pitchFamily="2" charset="2"/>
              <a:buNone/>
            </a:pPr>
            <a:endParaRPr lang="tr-TR" altLang="en-US" sz="2400" i="1" dirty="0" smtClean="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0.2 Kalite yönetimi </a:t>
            </a:r>
            <a:r>
              <a:rPr lang="en-US" altLang="tr-TR" sz="3600" b="1" dirty="0" err="1">
                <a:solidFill>
                  <a:schemeClr val="tx2"/>
                </a:solidFill>
              </a:rPr>
              <a:t>prensipleri</a:t>
            </a:r>
            <a:endParaRPr lang="tr-TR" altLang="tr-T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576388"/>
            <a:ext cx="7488238" cy="451008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smtClean="0"/>
              <a:t>- </a:t>
            </a:r>
            <a:r>
              <a:rPr lang="en-US" altLang="en-US" sz="2400" dirty="0" err="1" smtClean="0"/>
              <a:t>Müşteri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odaklılık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i="1" dirty="0" smtClean="0"/>
              <a:t>- </a:t>
            </a:r>
            <a:r>
              <a:rPr lang="en-US" altLang="en-US" sz="2400" dirty="0" err="1"/>
              <a:t>Liderlik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 smtClean="0"/>
              <a:t>- </a:t>
            </a:r>
            <a:r>
              <a:rPr lang="en-US" altLang="en-US" sz="2400" dirty="0" err="1" smtClean="0"/>
              <a:t>İnsanların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katılımı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 smtClean="0"/>
              <a:t>- Proses </a:t>
            </a:r>
            <a:r>
              <a:rPr lang="en-US" altLang="en-US" sz="2400" dirty="0" err="1" smtClean="0"/>
              <a:t>yaklaşımı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 smtClean="0"/>
              <a:t>- </a:t>
            </a:r>
            <a:r>
              <a:rPr lang="en-US" altLang="en-US" sz="2400" dirty="0" err="1" smtClean="0"/>
              <a:t>İyileştirme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 smtClean="0"/>
              <a:t>- </a:t>
            </a:r>
            <a:r>
              <a:rPr lang="en-US" altLang="en-US" sz="2400" dirty="0" err="1" smtClean="0"/>
              <a:t>Delile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bağlı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verme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 smtClean="0"/>
              <a:t>- </a:t>
            </a:r>
            <a:r>
              <a:rPr lang="en-US" altLang="en-US" sz="2400" dirty="0" err="1" smtClean="0"/>
              <a:t>Ilişki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yönetimi</a:t>
            </a:r>
            <a:endParaRPr lang="en-US" altLang="en-US" sz="2400" dirty="0" smtClean="0"/>
          </a:p>
          <a:p>
            <a:pPr>
              <a:buFontTx/>
              <a:buChar char="-"/>
            </a:pPr>
            <a:endParaRPr lang="en-US" altLang="en-US" sz="2400" dirty="0"/>
          </a:p>
          <a:p>
            <a:pPr>
              <a:buFontTx/>
              <a:buChar char="-"/>
            </a:pPr>
            <a:endParaRPr lang="tr-TR" altLang="en-US" sz="2400" dirty="0"/>
          </a:p>
          <a:p>
            <a:pPr marL="0" indent="0">
              <a:buFont typeface="Wingdings" pitchFamily="2" charset="2"/>
              <a:buNone/>
            </a:pPr>
            <a:endParaRPr lang="tr-TR" altLang="en-US" sz="2400" dirty="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0.2 Kalite yönetimi </a:t>
            </a:r>
            <a:r>
              <a:rPr lang="en-US" altLang="tr-TR" sz="3600" b="1" dirty="0" err="1">
                <a:solidFill>
                  <a:schemeClr val="tx2"/>
                </a:solidFill>
              </a:rPr>
              <a:t>prensipleri</a:t>
            </a:r>
            <a:endParaRPr lang="tr-TR" altLang="tr-TR" sz="3600" b="1" dirty="0">
              <a:solidFill>
                <a:schemeClr val="tx2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576388"/>
            <a:ext cx="7488238" cy="45100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tr-TR" sz="2400" b="1" dirty="0" smtClean="0"/>
              <a:t>0.3.1 </a:t>
            </a:r>
            <a:r>
              <a:rPr lang="en-US" altLang="tr-TR" sz="2400" b="1" dirty="0" err="1" smtClean="0"/>
              <a:t>Genel</a:t>
            </a:r>
            <a:endParaRPr lang="en-US" altLang="tr-TR" sz="2400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tr-TR" sz="2400" dirty="0" smtClean="0"/>
              <a:t>Bu standard, </a:t>
            </a:r>
            <a:r>
              <a:rPr lang="en-US" altLang="tr-TR" sz="2400" dirty="0" err="1" smtClean="0"/>
              <a:t>bir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KYS’nin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etkinliğini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geliştirirken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uygularken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iyileştirirken</a:t>
            </a:r>
            <a:r>
              <a:rPr lang="en-US" altLang="tr-TR" sz="2400" dirty="0" smtClean="0"/>
              <a:t> proses </a:t>
            </a:r>
            <a:r>
              <a:rPr lang="en-US" altLang="tr-TR" sz="2400" dirty="0" err="1" smtClean="0"/>
              <a:t>yaklaşımını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destekler</a:t>
            </a:r>
            <a:r>
              <a:rPr lang="en-US" altLang="tr-TR" sz="240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n-US" altLang="tr-TR" sz="2400" dirty="0" smtClean="0"/>
          </a:p>
          <a:p>
            <a:pPr marL="0" indent="0">
              <a:buNone/>
            </a:pPr>
            <a:r>
              <a:rPr lang="tr-TR" sz="2400" dirty="0"/>
              <a:t>Bu yaklaşım kuruluşun genel </a:t>
            </a:r>
            <a:r>
              <a:rPr lang="tr-TR" sz="2400" dirty="0" smtClean="0"/>
              <a:t>performansı</a:t>
            </a:r>
            <a:r>
              <a:rPr lang="en-US" sz="2400" dirty="0" err="1" smtClean="0"/>
              <a:t>nı</a:t>
            </a:r>
            <a:r>
              <a:rPr lang="tr-TR" sz="2400" dirty="0" smtClean="0"/>
              <a:t> geliştir</a:t>
            </a:r>
            <a:r>
              <a:rPr lang="en-US" sz="2400" dirty="0" err="1" smtClean="0"/>
              <a:t>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tr-TR" sz="2400" dirty="0" smtClean="0"/>
              <a:t>, süreçler arasında</a:t>
            </a:r>
            <a:r>
              <a:rPr lang="en-US" sz="2400" dirty="0" err="1" smtClean="0"/>
              <a:t>ki</a:t>
            </a:r>
            <a:r>
              <a:rPr lang="tr-TR" sz="2400" dirty="0" smtClean="0"/>
              <a:t> </a:t>
            </a:r>
            <a:r>
              <a:rPr lang="tr-TR" sz="2400" dirty="0"/>
              <a:t>karşılıklı </a:t>
            </a:r>
            <a:r>
              <a:rPr lang="tr-TR" sz="2400" dirty="0" smtClean="0"/>
              <a:t>ilişkileri</a:t>
            </a:r>
            <a:r>
              <a:rPr lang="en-US" sz="2400" dirty="0" smtClean="0"/>
              <a:t>n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smtClean="0"/>
              <a:t>bağımlılıkların </a:t>
            </a:r>
            <a:r>
              <a:rPr lang="tr-TR" sz="2400" dirty="0"/>
              <a:t>kontrol </a:t>
            </a:r>
            <a:r>
              <a:rPr lang="en-US" sz="2400" dirty="0" err="1" smtClean="0"/>
              <a:t>edilmesini</a:t>
            </a:r>
            <a:r>
              <a:rPr lang="en-US" sz="2400" dirty="0" smtClean="0"/>
              <a:t> </a:t>
            </a:r>
            <a:r>
              <a:rPr lang="tr-TR" sz="2400" dirty="0" smtClean="0"/>
              <a:t>sağlar</a:t>
            </a:r>
            <a:r>
              <a:rPr lang="tr-TR" sz="2400" dirty="0"/>
              <a:t>.</a:t>
            </a:r>
            <a:endParaRPr lang="en-US" altLang="tr-TR" sz="2400" dirty="0"/>
          </a:p>
          <a:p>
            <a:pPr marL="0" indent="0">
              <a:buFont typeface="Wingdings" pitchFamily="2" charset="2"/>
              <a:buNone/>
            </a:pPr>
            <a:endParaRPr lang="en-US" altLang="tr-TR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tr-TR" sz="2400" dirty="0" smtClean="0"/>
              <a:t>Proseslerin ve sistemin yönetimine, bir bütün olarak, ‘Planla-Uygula-Kontrol Et-Önlem Al’ </a:t>
            </a:r>
            <a:r>
              <a:rPr lang="en-US" altLang="tr-TR" sz="2400" dirty="0" smtClean="0"/>
              <a:t>(PUKÖ) </a:t>
            </a:r>
            <a:r>
              <a:rPr lang="en-US" altLang="tr-TR" sz="2400" dirty="0" err="1" smtClean="0"/>
              <a:t>döngüsünün</a:t>
            </a:r>
            <a:r>
              <a:rPr lang="en-US" altLang="tr-TR" sz="2400" dirty="0" smtClean="0"/>
              <a:t> </a:t>
            </a:r>
            <a:r>
              <a:rPr lang="tr-TR" altLang="tr-TR" sz="2400" dirty="0" smtClean="0"/>
              <a:t>kullanımı ile istenmeyen sonuçları önlemeyi amaçlayan ‘risk temelli </a:t>
            </a:r>
            <a:r>
              <a:rPr lang="tr-TR" altLang="tr-TR" sz="2400" dirty="0" err="1" smtClean="0"/>
              <a:t>düşünme’ye</a:t>
            </a:r>
            <a:r>
              <a:rPr lang="tr-TR" altLang="tr-TR" sz="2400" dirty="0" smtClean="0"/>
              <a:t> odaklanarak ulaşılabilir.</a:t>
            </a:r>
          </a:p>
          <a:p>
            <a:pPr marL="0" indent="0">
              <a:buFont typeface="Wingdings" pitchFamily="2" charset="2"/>
              <a:buNone/>
            </a:pPr>
            <a:endParaRPr lang="tr-TR" altLang="tr-TR" sz="2400" dirty="0" smtClean="0"/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0.3 Proses Yaklaşımı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473200"/>
            <a:ext cx="7488238" cy="45100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Kalite yönetim sistemi</a:t>
            </a:r>
            <a:r>
              <a:rPr lang="en-US" altLang="en-US" sz="2400" dirty="0" err="1" smtClean="0"/>
              <a:t>nde</a:t>
            </a:r>
            <a:r>
              <a:rPr lang="en-US" altLang="en-US" sz="2400" dirty="0" smtClean="0"/>
              <a:t> </a:t>
            </a:r>
            <a:r>
              <a:rPr lang="tr-TR" altLang="en-US" sz="2400" dirty="0" smtClean="0"/>
              <a:t>proses yaklaşımı</a:t>
            </a:r>
            <a:r>
              <a:rPr lang="en-US" altLang="en-US" sz="2400" dirty="0" err="1" smtClean="0"/>
              <a:t>nın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uygulanması</a:t>
            </a:r>
            <a:r>
              <a:rPr lang="tr-TR" altLang="en-US" sz="2400" dirty="0" smtClean="0"/>
              <a:t> aşağıdakileri </a:t>
            </a:r>
            <a:r>
              <a:rPr lang="en-US" altLang="en-US" sz="2400" dirty="0" err="1" smtClean="0"/>
              <a:t>sağlar</a:t>
            </a:r>
            <a:r>
              <a:rPr lang="tr-TR" altLang="en-US" sz="2400" dirty="0" smtClean="0"/>
              <a:t>: </a:t>
            </a:r>
          </a:p>
          <a:p>
            <a:pPr marL="0" indent="0">
              <a:buClrTx/>
              <a:buSzPct val="100000"/>
              <a:buFont typeface="Wingdings" pitchFamily="2" charset="2"/>
              <a:buAutoNum type="alphaLcParenR"/>
            </a:pPr>
            <a:r>
              <a:rPr lang="en-US" altLang="en-US" sz="2400" dirty="0" smtClean="0"/>
              <a:t> </a:t>
            </a:r>
            <a:r>
              <a:rPr lang="tr-TR" altLang="en-US" sz="2400" dirty="0" smtClean="0"/>
              <a:t>şartların anlaşılmasını ve sürekli karşılanmasını;</a:t>
            </a:r>
          </a:p>
          <a:p>
            <a:pPr marL="0" indent="0">
              <a:buFont typeface="Wingdings" pitchFamily="2" charset="2"/>
              <a:buAutoNum type="alphaLcParenR"/>
            </a:pP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 smtClean="0"/>
              <a:t>b) </a:t>
            </a:r>
            <a:r>
              <a:rPr lang="tr-TR" altLang="en-US" sz="2400" dirty="0" smtClean="0"/>
              <a:t>proseslerin değer katma açısından dikkate alınmasını</a:t>
            </a:r>
            <a:r>
              <a:rPr lang="en-US" altLang="en-US" sz="2400" dirty="0" smtClean="0"/>
              <a:t>;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 smtClean="0"/>
              <a:t>c) </a:t>
            </a:r>
            <a:r>
              <a:rPr lang="tr-TR" altLang="en-US" sz="2400" dirty="0" smtClean="0"/>
              <a:t>etkin proses performansına ulaşılmasını;</a:t>
            </a:r>
          </a:p>
          <a:p>
            <a:pPr marL="0" indent="0">
              <a:buFont typeface="Wingdings" pitchFamily="2" charset="2"/>
              <a:buNone/>
            </a:pP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 smtClean="0"/>
              <a:t>d) </a:t>
            </a:r>
            <a:r>
              <a:rPr lang="tr-TR" altLang="en-US" sz="2400" dirty="0" smtClean="0"/>
              <a:t>veri ve bilginin değerlendirilmesine </a:t>
            </a:r>
            <a:r>
              <a:rPr lang="en-US" altLang="en-US" sz="2400" dirty="0" err="1" smtClean="0"/>
              <a:t>bağlı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olarak</a:t>
            </a:r>
            <a:r>
              <a:rPr lang="en-US" altLang="en-US" sz="2400" dirty="0" smtClean="0"/>
              <a:t> </a:t>
            </a:r>
            <a:r>
              <a:rPr lang="tr-TR" altLang="en-US" sz="2400" dirty="0" smtClean="0"/>
              <a:t>proseslerin iyileştirilmesini</a:t>
            </a:r>
          </a:p>
        </p:txBody>
      </p:sp>
      <p:sp>
        <p:nvSpPr>
          <p:cNvPr id="27651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80000"/>
              </a:lnSpc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0.3 Proses yaklaşımı</a:t>
            </a:r>
          </a:p>
        </p:txBody>
      </p:sp>
      <p:sp>
        <p:nvSpPr>
          <p:cNvPr id="4" name="Gözyaşı Damlası 3"/>
          <p:cNvSpPr/>
          <p:nvPr/>
        </p:nvSpPr>
        <p:spPr bwMode="auto">
          <a:xfrm>
            <a:off x="5076825" y="5445125"/>
            <a:ext cx="2879725" cy="1728788"/>
          </a:xfrm>
          <a:prstGeom prst="teardrop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ISO / TC 176 /SC 2 Teknik komitesi tarafından </a:t>
            </a:r>
            <a:r>
              <a:rPr lang="tr-TR" altLang="tr-TR" dirty="0" err="1" smtClean="0"/>
              <a:t>hazırlanm</a:t>
            </a:r>
            <a:r>
              <a:rPr lang="en-US" altLang="tr-TR" dirty="0" err="1" smtClean="0"/>
              <a:t>ıştır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tr-TR" dirty="0" smtClean="0"/>
              <a:t>15 </a:t>
            </a:r>
            <a:r>
              <a:rPr lang="en-US" altLang="tr-TR" dirty="0" err="1" smtClean="0"/>
              <a:t>Eylül</a:t>
            </a:r>
            <a:r>
              <a:rPr lang="en-US" altLang="tr-TR" dirty="0" smtClean="0"/>
              <a:t> </a:t>
            </a:r>
            <a:r>
              <a:rPr lang="tr-TR" altLang="tr-TR" dirty="0" smtClean="0"/>
              <a:t>2015 </a:t>
            </a:r>
            <a:r>
              <a:rPr lang="en-US" altLang="tr-TR" dirty="0" err="1" smtClean="0"/>
              <a:t>tarihinde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yayınlanmıştır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Yayın tarihi itibariyle 3 yıllık geçiş süreci olacaktır.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576388"/>
            <a:ext cx="7488238" cy="45100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tr-TR" sz="2400" b="1" dirty="0" smtClean="0"/>
          </a:p>
          <a:p>
            <a:pPr marL="0" indent="0">
              <a:buFont typeface="Wingdings" pitchFamily="2" charset="2"/>
              <a:buNone/>
            </a:pPr>
            <a:endParaRPr lang="tr-TR" altLang="tr-TR" sz="2400" dirty="0" smtClean="0"/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0.3 Proses Yaklaşımı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3600" b="1" dirty="0">
              <a:solidFill>
                <a:schemeClr val="tx2"/>
              </a:solidFill>
            </a:endParaRPr>
          </a:p>
        </p:txBody>
      </p:sp>
      <p:grpSp>
        <p:nvGrpSpPr>
          <p:cNvPr id="26" name="Grup 25"/>
          <p:cNvGrpSpPr/>
          <p:nvPr/>
        </p:nvGrpSpPr>
        <p:grpSpPr>
          <a:xfrm>
            <a:off x="1219200" y="1690687"/>
            <a:ext cx="6737176" cy="4395788"/>
            <a:chOff x="-1" y="0"/>
            <a:chExt cx="5836287" cy="3476625"/>
          </a:xfrm>
        </p:grpSpPr>
        <p:grpSp>
          <p:nvGrpSpPr>
            <p:cNvPr id="27" name="Grup 26"/>
            <p:cNvGrpSpPr/>
            <p:nvPr/>
          </p:nvGrpSpPr>
          <p:grpSpPr>
            <a:xfrm>
              <a:off x="-1" y="0"/>
              <a:ext cx="5836287" cy="3476625"/>
              <a:chOff x="0" y="-142875"/>
              <a:chExt cx="5836919" cy="3476625"/>
            </a:xfrm>
          </p:grpSpPr>
          <p:sp>
            <p:nvSpPr>
              <p:cNvPr id="30" name="Yuvarlatılmış Dikdörtgen 29"/>
              <p:cNvSpPr/>
              <p:nvPr/>
            </p:nvSpPr>
            <p:spPr>
              <a:xfrm>
                <a:off x="4762498" y="723900"/>
                <a:ext cx="969645" cy="1363980"/>
              </a:xfrm>
              <a:prstGeom prst="roundRect">
                <a:avLst/>
              </a:prstGeom>
              <a:noFill/>
              <a:ln w="12700">
                <a:solidFill>
                  <a:sysClr val="windowText" lastClr="000000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SONRAKİ PROSESLER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İç veya dış müşteriler,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İlgili taraflar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1" name="Yuvarlatılmış Dikdörtgen 30"/>
              <p:cNvSpPr/>
              <p:nvPr/>
            </p:nvSpPr>
            <p:spPr>
              <a:xfrm>
                <a:off x="3619498" y="739140"/>
                <a:ext cx="950595" cy="1363980"/>
              </a:xfrm>
              <a:prstGeom prst="roundRect">
                <a:avLst/>
              </a:prstGeom>
              <a:noFill/>
              <a:ln w="12700">
                <a:solidFill>
                  <a:sysClr val="windowText" lastClr="000000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MALZEME,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ENERJİ,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BİLGİ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Ürün/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hizmet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2" name="Yuvarlatılmış Dikdörtgen 31"/>
              <p:cNvSpPr/>
              <p:nvPr/>
            </p:nvSpPr>
            <p:spPr>
              <a:xfrm>
                <a:off x="1304925" y="716280"/>
                <a:ext cx="988695" cy="1363980"/>
              </a:xfrm>
              <a:prstGeom prst="roundRect">
                <a:avLst/>
              </a:prstGeom>
              <a:noFill/>
              <a:ln w="12700">
                <a:solidFill>
                  <a:sysClr val="windowText" lastClr="000000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MALZEME,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ENERJİ,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BİLGİ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kaynaklar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3" name="Yuvarlatılmış Dikdörtgen 32"/>
              <p:cNvSpPr/>
              <p:nvPr/>
            </p:nvSpPr>
            <p:spPr>
              <a:xfrm>
                <a:off x="47625" y="861060"/>
                <a:ext cx="1104900" cy="1242060"/>
              </a:xfrm>
              <a:prstGeom prst="roundRect">
                <a:avLst/>
              </a:prstGeom>
              <a:noFill/>
              <a:ln w="12700">
                <a:solidFill>
                  <a:sysClr val="windowText" lastClr="000000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ÖNCÜ PROSESLER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İç veya dış sağlayıcılar, müşteriler, ilgili taraflar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4" name="Dikdörtgen 33"/>
              <p:cNvSpPr/>
              <p:nvPr/>
            </p:nvSpPr>
            <p:spPr>
              <a:xfrm>
                <a:off x="0" y="510540"/>
                <a:ext cx="1203960" cy="388620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 dirty="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Girdi kaynakları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356360" y="510540"/>
                <a:ext cx="937260" cy="434340"/>
              </a:xfrm>
              <a:prstGeom prst="ellipse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Girdiler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573779" y="510540"/>
                <a:ext cx="937260" cy="434340"/>
              </a:xfrm>
              <a:prstGeom prst="ellipse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Çıktılar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" name="Dikdörtgen 36"/>
              <p:cNvSpPr/>
              <p:nvPr/>
            </p:nvSpPr>
            <p:spPr>
              <a:xfrm>
                <a:off x="4632959" y="525780"/>
                <a:ext cx="1203960" cy="388620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Çıktıların alıcıları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" name="Dikdörtgen 37"/>
              <p:cNvSpPr/>
              <p:nvPr/>
            </p:nvSpPr>
            <p:spPr>
              <a:xfrm>
                <a:off x="2293620" y="-142875"/>
                <a:ext cx="647700" cy="340995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  <a:prstDash val="sysDash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8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Başlangıç noktası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9" name="Dikdörtgen 38"/>
              <p:cNvSpPr/>
              <p:nvPr/>
            </p:nvSpPr>
            <p:spPr>
              <a:xfrm>
                <a:off x="3063240" y="-142875"/>
                <a:ext cx="510540" cy="340995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  <a:prstDash val="sysDash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8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Bitiş noktası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40" name="Düz Bağlayıcı 39"/>
              <p:cNvCxnSpPr/>
              <p:nvPr/>
            </p:nvCxnSpPr>
            <p:spPr>
              <a:xfrm>
                <a:off x="2407920" y="198120"/>
                <a:ext cx="0" cy="4724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3401958" y="213360"/>
                <a:ext cx="0" cy="540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Sağ Ok 41"/>
              <p:cNvSpPr/>
              <p:nvPr/>
            </p:nvSpPr>
            <p:spPr>
              <a:xfrm>
                <a:off x="2407920" y="472440"/>
                <a:ext cx="1005839" cy="624840"/>
              </a:xfrm>
              <a:prstGeom prst="rightArrow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Faaliyetler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3" name="Dikdörtgen 42"/>
              <p:cNvSpPr/>
              <p:nvPr/>
            </p:nvSpPr>
            <p:spPr>
              <a:xfrm>
                <a:off x="2143138" y="2857500"/>
                <a:ext cx="1619250" cy="476250"/>
              </a:xfrm>
              <a:prstGeom prst="rect">
                <a:avLst/>
              </a:prstGeom>
              <a:solidFill>
                <a:sysClr val="window" lastClr="FFFFFF"/>
              </a:solidFill>
              <a:ln w="12700">
                <a:solidFill>
                  <a:sysClr val="windowText" lastClr="00000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sz="11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Performansın izlenmesi için kontrol noktaları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44" name="Düz Ok Bağlayıcısı 43"/>
              <p:cNvCxnSpPr/>
              <p:nvPr/>
            </p:nvCxnSpPr>
            <p:spPr>
              <a:xfrm flipV="1">
                <a:off x="541014" y="2171700"/>
                <a:ext cx="0" cy="8534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Ok Bağlayıcısı 44"/>
              <p:cNvCxnSpPr/>
              <p:nvPr/>
            </p:nvCxnSpPr>
            <p:spPr>
              <a:xfrm flipV="1">
                <a:off x="2933395" y="1234440"/>
                <a:ext cx="7620" cy="16306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Ok Bağlayıcısı 45"/>
              <p:cNvCxnSpPr/>
              <p:nvPr/>
            </p:nvCxnSpPr>
            <p:spPr>
              <a:xfrm flipV="1">
                <a:off x="1745105" y="2171700"/>
                <a:ext cx="0" cy="8534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Ok Bağlayıcısı 46"/>
              <p:cNvCxnSpPr/>
              <p:nvPr/>
            </p:nvCxnSpPr>
            <p:spPr>
              <a:xfrm flipV="1">
                <a:off x="4084699" y="2171700"/>
                <a:ext cx="0" cy="8534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Ok Bağlayıcısı 47"/>
              <p:cNvCxnSpPr/>
              <p:nvPr/>
            </p:nvCxnSpPr>
            <p:spPr>
              <a:xfrm flipV="1">
                <a:off x="5250685" y="2171700"/>
                <a:ext cx="0" cy="8534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Düz Bağlayıcı 27"/>
            <p:cNvCxnSpPr/>
            <p:nvPr/>
          </p:nvCxnSpPr>
          <p:spPr>
            <a:xfrm>
              <a:off x="541020" y="3169920"/>
              <a:ext cx="160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Düz Bağlayıcı 28"/>
            <p:cNvCxnSpPr/>
            <p:nvPr/>
          </p:nvCxnSpPr>
          <p:spPr>
            <a:xfrm>
              <a:off x="3764280" y="3169920"/>
              <a:ext cx="1488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684213" y="6081322"/>
            <a:ext cx="7920037" cy="27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2450" indent="-76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1200" b="1" kern="0" dirty="0" err="1" smtClean="0"/>
              <a:t>Şekil</a:t>
            </a:r>
            <a:r>
              <a:rPr lang="en-US" altLang="en-US" sz="1200" b="1" kern="0" dirty="0" smtClean="0"/>
              <a:t> 1 </a:t>
            </a:r>
            <a:r>
              <a:rPr lang="en-US" altLang="en-US" sz="1200" b="1" kern="0" dirty="0" err="1" smtClean="0"/>
              <a:t>Tek</a:t>
            </a:r>
            <a:r>
              <a:rPr lang="en-US" altLang="en-US" sz="1200" b="1" kern="0" dirty="0" smtClean="0"/>
              <a:t> </a:t>
            </a:r>
            <a:r>
              <a:rPr lang="en-US" altLang="en-US" sz="1200" b="1" kern="0" dirty="0" err="1" smtClean="0"/>
              <a:t>bir</a:t>
            </a:r>
            <a:r>
              <a:rPr lang="en-US" altLang="en-US" sz="1200" b="1" kern="0" dirty="0" smtClean="0"/>
              <a:t> </a:t>
            </a:r>
            <a:r>
              <a:rPr lang="en-US" altLang="en-US" sz="1200" b="1" kern="0" dirty="0" err="1" smtClean="0"/>
              <a:t>prosesin</a:t>
            </a:r>
            <a:r>
              <a:rPr lang="en-US" altLang="en-US" sz="1200" b="1" kern="0" dirty="0" smtClean="0"/>
              <a:t> </a:t>
            </a:r>
            <a:r>
              <a:rPr lang="en-US" altLang="en-US" sz="1200" b="1" kern="0" dirty="0" err="1" smtClean="0"/>
              <a:t>elementlerinin</a:t>
            </a:r>
            <a:r>
              <a:rPr lang="en-US" altLang="en-US" sz="1200" b="1" kern="0" dirty="0" smtClean="0"/>
              <a:t> </a:t>
            </a:r>
            <a:r>
              <a:rPr lang="en-US" altLang="en-US" sz="1200" b="1" kern="0" dirty="0" err="1" smtClean="0"/>
              <a:t>gösterimi</a:t>
            </a:r>
            <a:endParaRPr lang="tr-TR" altLang="en-US" sz="1200" b="1" kern="0" dirty="0" smtClean="0"/>
          </a:p>
          <a:p>
            <a:pPr marL="0" indent="0" algn="just">
              <a:buFont typeface="Wingdings" pitchFamily="2" charset="2"/>
              <a:buChar char="Ø"/>
            </a:pPr>
            <a:endParaRPr lang="tr-TR" altLang="en-US" kern="0" dirty="0" smtClean="0"/>
          </a:p>
          <a:p>
            <a:pPr marL="0" indent="0"/>
            <a:endParaRPr lang="tr-TR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3815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2400" b="1" dirty="0" smtClean="0">
                <a:solidFill>
                  <a:schemeClr val="tx2"/>
                </a:solidFill>
              </a:rPr>
              <a:t>0.3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.2 Plan-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Uygula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-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Kontrol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 et-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Önlem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 al 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döngüsü</a:t>
            </a:r>
            <a:endParaRPr lang="tr-TR" altLang="tr-TR" sz="2400" b="1" dirty="0">
              <a:solidFill>
                <a:schemeClr val="tx2"/>
              </a:solidFill>
            </a:endParaRPr>
          </a:p>
        </p:txBody>
      </p:sp>
      <p:sp>
        <p:nvSpPr>
          <p:cNvPr id="6" name="Metin Kutusu 2"/>
          <p:cNvSpPr txBox="1">
            <a:spLocks noChangeArrowheads="1"/>
          </p:cNvSpPr>
          <p:nvPr/>
        </p:nvSpPr>
        <p:spPr bwMode="auto">
          <a:xfrm>
            <a:off x="2698750" y="1327785"/>
            <a:ext cx="3619500" cy="40386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1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Kalite Yönetim Sistemi (4)</a:t>
            </a:r>
            <a:endParaRPr lang="en-US" sz="11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Metin Kutusu 2"/>
          <p:cNvSpPr txBox="1">
            <a:spLocks noChangeArrowheads="1"/>
          </p:cNvSpPr>
          <p:nvPr/>
        </p:nvSpPr>
        <p:spPr bwMode="auto">
          <a:xfrm>
            <a:off x="2841625" y="1849755"/>
            <a:ext cx="3295650" cy="325374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10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Metin Kutusu 3"/>
          <p:cNvSpPr txBox="1">
            <a:spLocks noChangeArrowheads="1"/>
          </p:cNvSpPr>
          <p:nvPr/>
        </p:nvSpPr>
        <p:spPr bwMode="auto">
          <a:xfrm>
            <a:off x="3879850" y="1849755"/>
            <a:ext cx="1009650" cy="901065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900">
                <a:effectLst/>
                <a:latin typeface="Calibri"/>
                <a:ea typeface="Calibri"/>
                <a:cs typeface="Times New Roman"/>
              </a:rPr>
              <a:t>Destek (7),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900">
                <a:effectLst/>
                <a:latin typeface="Calibri"/>
                <a:ea typeface="Calibri"/>
                <a:cs typeface="Times New Roman"/>
              </a:rPr>
              <a:t>İşletim (8)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Metin Kutusu 4"/>
          <p:cNvSpPr txBox="1">
            <a:spLocks noChangeArrowheads="1"/>
          </p:cNvSpPr>
          <p:nvPr/>
        </p:nvSpPr>
        <p:spPr bwMode="auto">
          <a:xfrm>
            <a:off x="4069715" y="4164330"/>
            <a:ext cx="969645" cy="935355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900">
                <a:effectLst/>
                <a:latin typeface="Calibri"/>
                <a:ea typeface="Calibri"/>
                <a:cs typeface="Times New Roman"/>
              </a:rPr>
              <a:t>İyileştirme </a:t>
            </a:r>
            <a:r>
              <a:rPr lang="tr-TR" sz="1100">
                <a:effectLst/>
                <a:latin typeface="Calibri"/>
                <a:ea typeface="Calibri"/>
                <a:cs typeface="Times New Roman"/>
              </a:rPr>
              <a:t>(10)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Bükülü Ok 9"/>
          <p:cNvSpPr/>
          <p:nvPr/>
        </p:nvSpPr>
        <p:spPr>
          <a:xfrm>
            <a:off x="3235960" y="2371725"/>
            <a:ext cx="441960" cy="495300"/>
          </a:xfrm>
          <a:prstGeom prst="ben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Bükülü Ok 10"/>
          <p:cNvSpPr/>
          <p:nvPr/>
        </p:nvSpPr>
        <p:spPr>
          <a:xfrm rot="16200000">
            <a:off x="3258820" y="3933190"/>
            <a:ext cx="441960" cy="495300"/>
          </a:xfrm>
          <a:prstGeom prst="ben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Bükülü Ok 11"/>
          <p:cNvSpPr/>
          <p:nvPr/>
        </p:nvSpPr>
        <p:spPr>
          <a:xfrm rot="10800000">
            <a:off x="5186680" y="3902075"/>
            <a:ext cx="441960" cy="495300"/>
          </a:xfrm>
          <a:prstGeom prst="ben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Metin Kutusu 19"/>
          <p:cNvSpPr txBox="1">
            <a:spLocks noChangeArrowheads="1"/>
          </p:cNvSpPr>
          <p:nvPr/>
        </p:nvSpPr>
        <p:spPr bwMode="auto">
          <a:xfrm>
            <a:off x="2840990" y="2964180"/>
            <a:ext cx="942975" cy="838835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900">
                <a:effectLst/>
                <a:latin typeface="Calibri"/>
                <a:ea typeface="Calibri"/>
                <a:cs typeface="Times New Roman"/>
              </a:rPr>
              <a:t>Planlama </a:t>
            </a:r>
            <a:r>
              <a:rPr lang="tr-TR" sz="1100">
                <a:effectLst/>
                <a:latin typeface="Calibri"/>
                <a:ea typeface="Calibri"/>
                <a:cs typeface="Times New Roman"/>
              </a:rPr>
              <a:t>(6)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Metin Kutusu 20"/>
          <p:cNvSpPr txBox="1">
            <a:spLocks noChangeArrowheads="1"/>
          </p:cNvSpPr>
          <p:nvPr/>
        </p:nvSpPr>
        <p:spPr bwMode="auto">
          <a:xfrm>
            <a:off x="4022090" y="3068955"/>
            <a:ext cx="828675" cy="6629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900">
                <a:effectLst/>
                <a:latin typeface="Calibri"/>
                <a:ea typeface="Calibri"/>
                <a:cs typeface="Times New Roman"/>
              </a:rPr>
              <a:t>Liderlik (5)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Metin Kutusu 21"/>
          <p:cNvSpPr txBox="1">
            <a:spLocks noChangeArrowheads="1"/>
          </p:cNvSpPr>
          <p:nvPr/>
        </p:nvSpPr>
        <p:spPr bwMode="auto">
          <a:xfrm>
            <a:off x="5107940" y="2868930"/>
            <a:ext cx="923925" cy="862965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900">
                <a:effectLst/>
                <a:latin typeface="Calibri"/>
                <a:ea typeface="Calibri"/>
                <a:cs typeface="Times New Roman"/>
              </a:rPr>
              <a:t>Performans değ.(9)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Metin Kutusu 2"/>
          <p:cNvSpPr txBox="1">
            <a:spLocks noChangeArrowheads="1"/>
          </p:cNvSpPr>
          <p:nvPr/>
        </p:nvSpPr>
        <p:spPr bwMode="auto">
          <a:xfrm>
            <a:off x="4718050" y="2754630"/>
            <a:ext cx="523875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800">
                <a:effectLst/>
                <a:latin typeface="Calibri"/>
                <a:ea typeface="Calibri"/>
                <a:cs typeface="Times New Roman"/>
              </a:rPr>
              <a:t>Uygula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Metin Kutusu 2"/>
          <p:cNvSpPr txBox="1">
            <a:spLocks noChangeArrowheads="1"/>
          </p:cNvSpPr>
          <p:nvPr/>
        </p:nvSpPr>
        <p:spPr bwMode="auto">
          <a:xfrm>
            <a:off x="3450590" y="3945255"/>
            <a:ext cx="588645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800">
                <a:effectLst/>
                <a:latin typeface="Calibri"/>
                <a:ea typeface="Calibri"/>
                <a:cs typeface="Times New Roman"/>
              </a:rPr>
              <a:t>Önlen Al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Metin Kutusu 2"/>
          <p:cNvSpPr txBox="1">
            <a:spLocks noChangeArrowheads="1"/>
          </p:cNvSpPr>
          <p:nvPr/>
        </p:nvSpPr>
        <p:spPr bwMode="auto">
          <a:xfrm>
            <a:off x="4872355" y="3897630"/>
            <a:ext cx="581025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800">
                <a:effectLst/>
                <a:latin typeface="Calibri"/>
                <a:ea typeface="Calibri"/>
                <a:cs typeface="Times New Roman"/>
              </a:rPr>
              <a:t>Kontrol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9" name="Düz Ok Bağlayıcısı 18"/>
          <p:cNvCxnSpPr/>
          <p:nvPr/>
        </p:nvCxnSpPr>
        <p:spPr>
          <a:xfrm>
            <a:off x="4415155" y="2783205"/>
            <a:ext cx="0" cy="25146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H="1">
            <a:off x="3784600" y="3421380"/>
            <a:ext cx="255270" cy="190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etin Kutusu 2"/>
          <p:cNvSpPr txBox="1">
            <a:spLocks noChangeArrowheads="1"/>
          </p:cNvSpPr>
          <p:nvPr/>
        </p:nvSpPr>
        <p:spPr bwMode="auto">
          <a:xfrm>
            <a:off x="6727825" y="2526030"/>
            <a:ext cx="1000125" cy="43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000">
                <a:effectLst/>
                <a:latin typeface="Calibri"/>
                <a:ea typeface="Calibri"/>
                <a:cs typeface="Times New Roman"/>
              </a:rPr>
              <a:t>Müşteri memnuniyeti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Metin Kutusu 2"/>
          <p:cNvSpPr txBox="1">
            <a:spLocks noChangeArrowheads="1"/>
          </p:cNvSpPr>
          <p:nvPr/>
        </p:nvSpPr>
        <p:spPr bwMode="auto">
          <a:xfrm>
            <a:off x="6994525" y="3197225"/>
            <a:ext cx="834390" cy="43878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000" b="1">
                <a:effectLst/>
                <a:latin typeface="Calibri"/>
                <a:ea typeface="Calibri"/>
                <a:cs typeface="Times New Roman"/>
              </a:rPr>
              <a:t>KYS’nin sonuçları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Metin Kutusu 2"/>
          <p:cNvSpPr txBox="1">
            <a:spLocks noChangeArrowheads="1"/>
          </p:cNvSpPr>
          <p:nvPr/>
        </p:nvSpPr>
        <p:spPr bwMode="auto">
          <a:xfrm>
            <a:off x="1315085" y="4733925"/>
            <a:ext cx="822960" cy="7696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000">
                <a:effectLst/>
                <a:latin typeface="Calibri"/>
                <a:ea typeface="Calibri"/>
                <a:cs typeface="Times New Roman"/>
              </a:rPr>
              <a:t>İlgili tarafların ihtiyaç ve beklentileri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Metin Kutusu 2"/>
          <p:cNvSpPr txBox="1">
            <a:spLocks noChangeArrowheads="1"/>
          </p:cNvSpPr>
          <p:nvPr/>
        </p:nvSpPr>
        <p:spPr bwMode="auto">
          <a:xfrm>
            <a:off x="1431925" y="3411220"/>
            <a:ext cx="822960" cy="48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000" b="1">
                <a:effectLst/>
                <a:latin typeface="Calibri"/>
                <a:ea typeface="Calibri"/>
                <a:cs typeface="Times New Roman"/>
              </a:rPr>
              <a:t>Müşteri şartları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Metin Kutusu 2"/>
          <p:cNvSpPr txBox="1">
            <a:spLocks noChangeArrowheads="1"/>
          </p:cNvSpPr>
          <p:nvPr/>
        </p:nvSpPr>
        <p:spPr bwMode="auto">
          <a:xfrm>
            <a:off x="1508125" y="1572895"/>
            <a:ext cx="927735" cy="4521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000">
                <a:effectLst/>
                <a:latin typeface="Calibri"/>
                <a:ea typeface="Calibri"/>
                <a:cs typeface="Times New Roman"/>
              </a:rPr>
              <a:t>Kuruluş ve kapsamı (4)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Metin Kutusu 2"/>
          <p:cNvSpPr txBox="1">
            <a:spLocks noChangeArrowheads="1"/>
          </p:cNvSpPr>
          <p:nvPr/>
        </p:nvSpPr>
        <p:spPr bwMode="auto">
          <a:xfrm>
            <a:off x="6504305" y="3945255"/>
            <a:ext cx="1323975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1000" dirty="0">
                <a:effectLst/>
                <a:latin typeface="Calibri"/>
                <a:ea typeface="Calibri"/>
                <a:cs typeface="Times New Roman"/>
              </a:rPr>
              <a:t>Ürünler ve hizmetler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Sol Ok 26"/>
          <p:cNvSpPr/>
          <p:nvPr/>
        </p:nvSpPr>
        <p:spPr>
          <a:xfrm rot="7176214">
            <a:off x="6576378" y="3181032"/>
            <a:ext cx="327660" cy="212725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Sol Sağ Ok 27"/>
          <p:cNvSpPr/>
          <p:nvPr/>
        </p:nvSpPr>
        <p:spPr>
          <a:xfrm>
            <a:off x="6169025" y="3347085"/>
            <a:ext cx="563880" cy="236220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Sol Ok 28"/>
          <p:cNvSpPr/>
          <p:nvPr/>
        </p:nvSpPr>
        <p:spPr>
          <a:xfrm rot="12387116">
            <a:off x="2058035" y="2343150"/>
            <a:ext cx="847090" cy="235585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Sol Ok 29"/>
          <p:cNvSpPr/>
          <p:nvPr/>
        </p:nvSpPr>
        <p:spPr>
          <a:xfrm rot="10800000">
            <a:off x="2346960" y="3315335"/>
            <a:ext cx="441325" cy="262890"/>
          </a:xfrm>
          <a:prstGeom prst="leftArrow">
            <a:avLst>
              <a:gd name="adj1" fmla="val 50000"/>
              <a:gd name="adj2" fmla="val 49884"/>
            </a:avLst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Sol Ok 30"/>
          <p:cNvSpPr/>
          <p:nvPr/>
        </p:nvSpPr>
        <p:spPr>
          <a:xfrm rot="13426060">
            <a:off x="6638290" y="3504565"/>
            <a:ext cx="327660" cy="212725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Sol Ok 31"/>
          <p:cNvSpPr/>
          <p:nvPr/>
        </p:nvSpPr>
        <p:spPr>
          <a:xfrm rot="9355060">
            <a:off x="2151380" y="4297680"/>
            <a:ext cx="847090" cy="235585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Metin Kutusu 2"/>
          <p:cNvSpPr txBox="1">
            <a:spLocks noChangeArrowheads="1"/>
          </p:cNvSpPr>
          <p:nvPr/>
        </p:nvSpPr>
        <p:spPr bwMode="auto">
          <a:xfrm>
            <a:off x="3619817" y="2735580"/>
            <a:ext cx="381000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r-TR" sz="800">
                <a:effectLst/>
                <a:latin typeface="Calibri"/>
                <a:ea typeface="Calibri"/>
                <a:cs typeface="Times New Roman"/>
              </a:rPr>
              <a:t>Plan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684213" y="6081322"/>
            <a:ext cx="7920037" cy="27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2450" indent="-76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tr-TR" sz="1200" b="1" dirty="0"/>
              <a:t>Şekil 2: PUKÖ döngüsü çerçevesinde ISO 9001:2015 yapısının gösterimi</a:t>
            </a:r>
            <a:endParaRPr lang="en-US" sz="1200" dirty="0"/>
          </a:p>
          <a:p>
            <a:pPr marL="0" indent="0" algn="ctr">
              <a:buFont typeface="Wingdings" pitchFamily="2" charset="2"/>
              <a:buChar char="Ø"/>
            </a:pPr>
            <a:endParaRPr lang="tr-TR" altLang="en-US" kern="0" dirty="0" smtClean="0"/>
          </a:p>
          <a:p>
            <a:pPr marL="0" indent="0"/>
            <a:endParaRPr lang="tr-TR" altLang="en-US" kern="0" dirty="0" smtClean="0"/>
          </a:p>
        </p:txBody>
      </p:sp>
      <p:cxnSp>
        <p:nvCxnSpPr>
          <p:cNvPr id="35" name="Düz Ok Bağlayıcısı 34"/>
          <p:cNvCxnSpPr/>
          <p:nvPr/>
        </p:nvCxnSpPr>
        <p:spPr>
          <a:xfrm flipH="1">
            <a:off x="4869815" y="3446780"/>
            <a:ext cx="255270" cy="190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4541996" y="3779520"/>
            <a:ext cx="12541" cy="35558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Bükülü Ok 38"/>
          <p:cNvSpPr/>
          <p:nvPr/>
        </p:nvSpPr>
        <p:spPr>
          <a:xfrm rot="5400000">
            <a:off x="5160010" y="2345055"/>
            <a:ext cx="441960" cy="495300"/>
          </a:xfrm>
          <a:prstGeom prst="ben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2400" b="1" dirty="0" smtClean="0">
                <a:solidFill>
                  <a:schemeClr val="tx2"/>
                </a:solidFill>
              </a:rPr>
              <a:t>0.3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.2 Plan-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Uygula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-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Kontrol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 et-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Önlem</a:t>
            </a:r>
            <a:r>
              <a:rPr lang="en-US" altLang="tr-TR" sz="2400" b="1" dirty="0" smtClean="0">
                <a:solidFill>
                  <a:schemeClr val="tx2"/>
                </a:solidFill>
              </a:rPr>
              <a:t> al </a:t>
            </a:r>
            <a:r>
              <a:rPr lang="en-US" altLang="tr-TR" sz="2400" b="1" dirty="0" err="1" smtClean="0">
                <a:solidFill>
                  <a:schemeClr val="tx2"/>
                </a:solidFill>
              </a:rPr>
              <a:t>döngüsü</a:t>
            </a:r>
            <a:endParaRPr lang="tr-TR" altLang="tr-TR" sz="2400" b="1" dirty="0">
              <a:solidFill>
                <a:schemeClr val="tx2"/>
              </a:solidFill>
            </a:endParaRPr>
          </a:p>
        </p:txBody>
      </p:sp>
      <p:sp>
        <p:nvSpPr>
          <p:cNvPr id="35" name="Rectangle 1026"/>
          <p:cNvSpPr txBox="1">
            <a:spLocks noChangeArrowheads="1"/>
          </p:cNvSpPr>
          <p:nvPr/>
        </p:nvSpPr>
        <p:spPr bwMode="auto">
          <a:xfrm>
            <a:off x="611188" y="1427163"/>
            <a:ext cx="7972425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2450" indent="-76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tr-TR" altLang="en-US" sz="2400" kern="0" dirty="0" smtClean="0"/>
              <a:t>Planla-Uygula-Kontrol Et-Önlem Al (PUKÖ) </a:t>
            </a:r>
            <a:r>
              <a:rPr lang="en-US" altLang="en-US" sz="2400" kern="0" dirty="0" err="1" smtClean="0"/>
              <a:t>döngüsü</a:t>
            </a:r>
            <a:r>
              <a:rPr lang="en-US" altLang="en-US" sz="2400" kern="0" dirty="0" smtClean="0"/>
              <a:t> </a:t>
            </a:r>
            <a:r>
              <a:rPr lang="tr-TR" altLang="en-US" sz="2400" kern="0" dirty="0" smtClean="0"/>
              <a:t>tüm proseslere ve kalite yönetim sisteminin </a:t>
            </a:r>
            <a:r>
              <a:rPr lang="en-US" altLang="en-US" sz="2400" kern="0" dirty="0" err="1" smtClean="0"/>
              <a:t>tümüne</a:t>
            </a:r>
            <a:r>
              <a:rPr lang="en-US" altLang="en-US" sz="2400" kern="0" dirty="0" smtClean="0"/>
              <a:t> </a:t>
            </a:r>
            <a:r>
              <a:rPr lang="tr-TR" altLang="en-US" sz="2400" kern="0" dirty="0" smtClean="0"/>
              <a:t>uygulanabilir.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kern="0" dirty="0" smtClean="0"/>
              <a:t>Bu Uluslararası Standardın maddeleri PUKÖ döngüsünü izler:</a:t>
            </a:r>
          </a:p>
          <a:p>
            <a:pPr marL="0" indent="0"/>
            <a:r>
              <a:rPr lang="tr-TR" altLang="en-US" sz="2400" b="1" kern="0" dirty="0" smtClean="0"/>
              <a:t>P</a:t>
            </a:r>
            <a:r>
              <a:rPr lang="en-US" altLang="en-US" sz="2400" b="1" kern="0" dirty="0" err="1" smtClean="0"/>
              <a:t>lan</a:t>
            </a:r>
            <a:r>
              <a:rPr lang="tr-TR" altLang="en-US" sz="2400" b="1" kern="0" dirty="0" smtClean="0"/>
              <a:t>la</a:t>
            </a:r>
            <a:r>
              <a:rPr lang="en-US" altLang="en-US" sz="2400" kern="0" dirty="0" smtClean="0"/>
              <a:t>: </a:t>
            </a:r>
            <a:r>
              <a:rPr lang="tr-TR" altLang="en-US" sz="2400" kern="0" dirty="0" smtClean="0"/>
              <a:t>Müşteri şartları ve kuruluşun politika</a:t>
            </a:r>
            <a:r>
              <a:rPr lang="en-US" altLang="en-US" sz="2400" kern="0" dirty="0" err="1" smtClean="0"/>
              <a:t>larına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göre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prosesleri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hedefleri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ve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kaynakları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oluştur</a:t>
            </a:r>
            <a:r>
              <a:rPr lang="en-US" altLang="en-US" sz="2400" kern="0" dirty="0" smtClean="0"/>
              <a:t>, risk </a:t>
            </a:r>
            <a:r>
              <a:rPr lang="en-US" altLang="en-US" sz="2400" kern="0" dirty="0" err="1" smtClean="0"/>
              <a:t>ve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fırsatları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belirle</a:t>
            </a:r>
            <a:r>
              <a:rPr lang="en-US" altLang="en-US" sz="2400" kern="0" dirty="0"/>
              <a:t>;</a:t>
            </a:r>
            <a:endParaRPr lang="en-US" altLang="en-US" sz="2400" kern="0" dirty="0" smtClean="0"/>
          </a:p>
          <a:p>
            <a:pPr marL="0" indent="0"/>
            <a:r>
              <a:rPr lang="tr-TR" altLang="en-US" sz="2400" b="1" kern="0" dirty="0" smtClean="0"/>
              <a:t>Uygula</a:t>
            </a:r>
            <a:r>
              <a:rPr lang="en-US" altLang="en-US" sz="2400" kern="0" dirty="0" smtClean="0"/>
              <a:t>: </a:t>
            </a:r>
            <a:r>
              <a:rPr lang="tr-TR" altLang="en-US" sz="2400" kern="0" dirty="0" smtClean="0"/>
              <a:t>Ne planlandıysa yap</a:t>
            </a:r>
            <a:r>
              <a:rPr lang="en-US" altLang="en-US" sz="2400" kern="0" dirty="0" smtClean="0"/>
              <a:t>;</a:t>
            </a:r>
          </a:p>
          <a:p>
            <a:pPr marL="0" indent="0"/>
            <a:r>
              <a:rPr lang="tr-TR" altLang="en-US" sz="2400" b="1" kern="0" dirty="0" smtClean="0"/>
              <a:t>Kontrol et</a:t>
            </a:r>
            <a:r>
              <a:rPr lang="en-US" altLang="en-US" sz="2400" kern="0" dirty="0" smtClean="0"/>
              <a:t>: </a:t>
            </a:r>
            <a:r>
              <a:rPr lang="en-US" altLang="en-US" sz="2400" kern="0" dirty="0" err="1" smtClean="0"/>
              <a:t>politikalara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hedeflere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şartlara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karşı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nihai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ürünlerini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hizmetlerini</a:t>
            </a:r>
            <a:r>
              <a:rPr lang="en-US" altLang="en-US" sz="2400" kern="0" dirty="0"/>
              <a:t>,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proseslerini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ölç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ve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izle</a:t>
            </a:r>
            <a:r>
              <a:rPr lang="tr-TR" altLang="en-US" sz="2400" kern="0" dirty="0" smtClean="0"/>
              <a:t>, sonuçları raporla</a:t>
            </a:r>
            <a:r>
              <a:rPr lang="en-US" altLang="en-US" sz="2400" kern="0" dirty="0" smtClean="0"/>
              <a:t>;</a:t>
            </a:r>
            <a:endParaRPr lang="tr-TR" altLang="en-US" sz="2400" kern="0" dirty="0" smtClean="0"/>
          </a:p>
          <a:p>
            <a:pPr marL="0" indent="0"/>
            <a:r>
              <a:rPr lang="tr-TR" altLang="en-US" sz="2400" b="1" kern="0" dirty="0" smtClean="0"/>
              <a:t>Önlem Al</a:t>
            </a:r>
            <a:r>
              <a:rPr lang="en-US" altLang="en-US" sz="2400" kern="0" dirty="0" smtClean="0"/>
              <a:t>: </a:t>
            </a:r>
            <a:r>
              <a:rPr lang="tr-TR" altLang="en-US" sz="2400" kern="0" dirty="0" smtClean="0"/>
              <a:t>gerekli ise proses performanslarını iyileştirmek için faaliyetler yap</a:t>
            </a:r>
          </a:p>
        </p:txBody>
      </p:sp>
    </p:spTree>
    <p:extLst>
      <p:ext uri="{BB962C8B-B14F-4D97-AF65-F5344CB8AC3E}">
        <p14:creationId xmlns:p14="http://schemas.microsoft.com/office/powerpoint/2010/main" val="19432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71550" y="1576388"/>
            <a:ext cx="7488238" cy="45100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tr-TR" sz="2400" b="1" dirty="0" smtClean="0"/>
              <a:t>0.3.3 Risk </a:t>
            </a:r>
            <a:r>
              <a:rPr lang="en-US" altLang="tr-TR" sz="2400" b="1" dirty="0" err="1" smtClean="0"/>
              <a:t>temelli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düşünme</a:t>
            </a:r>
            <a:endParaRPr lang="en-US" altLang="tr-TR" sz="2400" b="1" dirty="0" smtClean="0"/>
          </a:p>
          <a:p>
            <a:pPr marL="0" indent="0">
              <a:buNone/>
            </a:pPr>
            <a:r>
              <a:rPr lang="en-US" sz="2400" dirty="0" err="1" smtClean="0"/>
              <a:t>Etkin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KYS’ne</a:t>
            </a:r>
            <a:r>
              <a:rPr lang="en-US" sz="2400" dirty="0" smtClean="0"/>
              <a:t> </a:t>
            </a:r>
            <a:r>
              <a:rPr lang="en-US" sz="2400" dirty="0" err="1" smtClean="0"/>
              <a:t>ulaşmak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risk </a:t>
            </a:r>
            <a:r>
              <a:rPr lang="en-US" sz="2400" dirty="0" err="1" smtClean="0"/>
              <a:t>temelli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düşünceye</a:t>
            </a:r>
            <a:r>
              <a:rPr lang="en-US" sz="2400" dirty="0" smtClean="0"/>
              <a:t> </a:t>
            </a:r>
            <a:r>
              <a:rPr lang="en-US" sz="2400" dirty="0" err="1" smtClean="0"/>
              <a:t>ihtiyaç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tr-TR" sz="2400" dirty="0"/>
              <a:t>Risk bazlı düşünme kavramı, bu standardın önceki </a:t>
            </a:r>
            <a:r>
              <a:rPr lang="en-US" sz="2400" dirty="0" err="1" smtClean="0"/>
              <a:t>versiyonlarında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gizli</a:t>
            </a:r>
            <a:r>
              <a:rPr lang="en-US" sz="2400" dirty="0" smtClean="0"/>
              <a:t> </a:t>
            </a:r>
            <a:r>
              <a:rPr lang="en-US" sz="2400" dirty="0" err="1" smtClean="0"/>
              <a:t>kalmıştır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Örnek</a:t>
            </a:r>
            <a:r>
              <a:rPr lang="en-US" sz="2400" dirty="0" smtClean="0"/>
              <a:t>; </a:t>
            </a:r>
            <a:r>
              <a:rPr lang="en-US" sz="2400" dirty="0" err="1" smtClean="0"/>
              <a:t>potansiyel</a:t>
            </a:r>
            <a:r>
              <a:rPr lang="en-US" sz="2400" dirty="0" smtClean="0"/>
              <a:t> </a:t>
            </a:r>
            <a:r>
              <a:rPr lang="en-US" sz="2400" dirty="0" err="1" smtClean="0"/>
              <a:t>uygunsuzlukları</a:t>
            </a:r>
            <a:r>
              <a:rPr lang="en-US" sz="2400" dirty="0" smtClean="0"/>
              <a:t> </a:t>
            </a:r>
            <a:r>
              <a:rPr lang="en-US" sz="2400" dirty="0" err="1" smtClean="0"/>
              <a:t>ortadan</a:t>
            </a:r>
            <a:r>
              <a:rPr lang="en-US" sz="2400" dirty="0" smtClean="0"/>
              <a:t> </a:t>
            </a:r>
            <a:r>
              <a:rPr lang="en-US" sz="2400" dirty="0" err="1" smtClean="0"/>
              <a:t>kaldırmak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önleyici</a:t>
            </a:r>
            <a:r>
              <a:rPr lang="en-US" sz="2400" dirty="0" smtClean="0"/>
              <a:t> </a:t>
            </a:r>
            <a:r>
              <a:rPr lang="en-US" sz="2400" dirty="0" err="1" smtClean="0"/>
              <a:t>faaliyetlerin</a:t>
            </a:r>
            <a:r>
              <a:rPr lang="en-US" sz="2400" dirty="0" smtClean="0"/>
              <a:t> </a:t>
            </a:r>
            <a:r>
              <a:rPr lang="en-US" sz="2400" dirty="0" err="1" smtClean="0"/>
              <a:t>alınması</a:t>
            </a:r>
            <a:r>
              <a:rPr lang="en-US" sz="2400" dirty="0" smtClean="0"/>
              <a:t>, </a:t>
            </a:r>
            <a:r>
              <a:rPr lang="en-US" sz="2400" dirty="0" err="1" smtClean="0"/>
              <a:t>uygunsuzlukların</a:t>
            </a:r>
            <a:r>
              <a:rPr lang="en-US" sz="2400" dirty="0" smtClean="0"/>
              <a:t> </a:t>
            </a:r>
            <a:r>
              <a:rPr lang="en-US" sz="2400" dirty="0" err="1" smtClean="0"/>
              <a:t>analiz</a:t>
            </a:r>
            <a:r>
              <a:rPr lang="en-US" sz="2400" dirty="0" smtClean="0"/>
              <a:t> </a:t>
            </a:r>
            <a:r>
              <a:rPr lang="en-US" sz="2400" dirty="0" err="1" smtClean="0"/>
              <a:t>edilmesi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hatanın</a:t>
            </a:r>
            <a:r>
              <a:rPr lang="en-US" sz="2400" dirty="0" smtClean="0"/>
              <a:t> </a:t>
            </a:r>
            <a:r>
              <a:rPr lang="en-US" sz="2400" dirty="0" err="1" smtClean="0"/>
              <a:t>tekraraını</a:t>
            </a:r>
            <a:r>
              <a:rPr lang="en-US" sz="2400" dirty="0" smtClean="0"/>
              <a:t> </a:t>
            </a:r>
            <a:r>
              <a:rPr lang="en-US" sz="2400" dirty="0" err="1" smtClean="0"/>
              <a:t>önlemek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aksiyonların</a:t>
            </a:r>
            <a:r>
              <a:rPr lang="en-US" sz="2400" dirty="0" smtClean="0"/>
              <a:t> </a:t>
            </a:r>
            <a:r>
              <a:rPr lang="en-US" sz="2400" dirty="0" err="1" smtClean="0"/>
              <a:t>alınması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0.3 Proses Yaklaşımı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50590" y="1340768"/>
            <a:ext cx="7488238" cy="45100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tr-TR" sz="2400" b="1" dirty="0" smtClean="0"/>
              <a:t>0.3.3 Risk </a:t>
            </a:r>
            <a:r>
              <a:rPr lang="en-US" altLang="tr-TR" sz="2400" b="1" dirty="0" err="1" smtClean="0"/>
              <a:t>temelli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düşünme</a:t>
            </a:r>
            <a:endParaRPr lang="en-US" altLang="tr-TR" sz="2400" b="1" dirty="0" smtClean="0"/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standardın</a:t>
            </a:r>
            <a:r>
              <a:rPr lang="en-US" sz="2400" dirty="0" smtClean="0"/>
              <a:t> </a:t>
            </a:r>
            <a:r>
              <a:rPr lang="en-US" sz="2400" dirty="0" err="1" smtClean="0"/>
              <a:t>şartlarına</a:t>
            </a:r>
            <a:r>
              <a:rPr lang="en-US" sz="2400" dirty="0" smtClean="0"/>
              <a:t> </a:t>
            </a:r>
            <a:r>
              <a:rPr lang="en-US" sz="2400" dirty="0" err="1" smtClean="0"/>
              <a:t>uygunluğu</a:t>
            </a:r>
            <a:r>
              <a:rPr lang="en-US" sz="2400" dirty="0" smtClean="0"/>
              <a:t> </a:t>
            </a:r>
            <a:r>
              <a:rPr lang="en-US" sz="2400" dirty="0" err="1" smtClean="0"/>
              <a:t>sağlamak</a:t>
            </a:r>
            <a:r>
              <a:rPr lang="en-US" sz="2400" dirty="0" smtClean="0"/>
              <a:t> </a:t>
            </a:r>
            <a:r>
              <a:rPr lang="en-US" sz="2400" dirty="0" err="1" smtClean="0"/>
              <a:t>amacıyla</a:t>
            </a:r>
            <a:r>
              <a:rPr lang="en-US" sz="2400" dirty="0" smtClean="0"/>
              <a:t> </a:t>
            </a:r>
            <a:r>
              <a:rPr lang="en-US" sz="2400" dirty="0" err="1" smtClean="0"/>
              <a:t>kuruluş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Risklerini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fırsatlarını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tayin</a:t>
            </a:r>
            <a:r>
              <a:rPr lang="en-US" sz="2400" dirty="0" smtClean="0"/>
              <a:t> </a:t>
            </a:r>
            <a:r>
              <a:rPr lang="en-US" sz="2400" dirty="0" err="1" smtClean="0"/>
              <a:t>edebilmesi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faaliyetlerini</a:t>
            </a:r>
            <a:r>
              <a:rPr lang="en-US" sz="2400" dirty="0" smtClean="0"/>
              <a:t> </a:t>
            </a:r>
            <a:r>
              <a:rPr lang="en-US" sz="2400" dirty="0" err="1" smtClean="0"/>
              <a:t>planlamalı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uygulamalı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Riskleri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fırsatları</a:t>
            </a:r>
            <a:r>
              <a:rPr lang="en-US" sz="2400" dirty="0" smtClean="0"/>
              <a:t> </a:t>
            </a:r>
            <a:r>
              <a:rPr lang="en-US" sz="2400" dirty="0" err="1" smtClean="0"/>
              <a:t>tayin</a:t>
            </a:r>
            <a:r>
              <a:rPr lang="en-US" sz="2400" dirty="0" smtClean="0"/>
              <a:t> </a:t>
            </a:r>
            <a:r>
              <a:rPr lang="en-US" sz="2400" dirty="0" err="1" smtClean="0"/>
              <a:t>etmek</a:t>
            </a:r>
            <a:r>
              <a:rPr lang="en-US" sz="2400" dirty="0" smtClean="0"/>
              <a:t>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KYS’nin</a:t>
            </a:r>
            <a:r>
              <a:rPr lang="en-US" sz="2400" dirty="0" smtClean="0"/>
              <a:t> </a:t>
            </a:r>
            <a:r>
              <a:rPr lang="en-US" sz="2400" dirty="0" err="1" smtClean="0"/>
              <a:t>etkinliğini</a:t>
            </a:r>
            <a:r>
              <a:rPr lang="en-US" sz="2400" dirty="0" smtClean="0"/>
              <a:t> </a:t>
            </a:r>
            <a:r>
              <a:rPr lang="en-US" sz="2400" dirty="0" err="1" smtClean="0"/>
              <a:t>artırmada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iyileştirilmiş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sonuçlara</a:t>
            </a:r>
            <a:r>
              <a:rPr lang="en-US" sz="2400" dirty="0" smtClean="0"/>
              <a:t> </a:t>
            </a:r>
            <a:r>
              <a:rPr lang="en-US" sz="2400" dirty="0" err="1" smtClean="0"/>
              <a:t>ulaşmada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olumsuz</a:t>
            </a:r>
            <a:r>
              <a:rPr lang="en-US" sz="2400" dirty="0" smtClean="0"/>
              <a:t> </a:t>
            </a:r>
            <a:r>
              <a:rPr lang="en-US" sz="2400" dirty="0" err="1" smtClean="0"/>
              <a:t>etkileri</a:t>
            </a:r>
            <a:r>
              <a:rPr lang="en-US" sz="2400" dirty="0" smtClean="0"/>
              <a:t> </a:t>
            </a:r>
            <a:r>
              <a:rPr lang="en-US" sz="2400" dirty="0" err="1" smtClean="0"/>
              <a:t>önlemede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/>
              <a:t>t</a:t>
            </a:r>
            <a:r>
              <a:rPr lang="en-US" sz="2400" dirty="0" err="1" smtClean="0"/>
              <a:t>emel</a:t>
            </a:r>
            <a:r>
              <a:rPr lang="en-US" sz="2400" dirty="0" smtClean="0"/>
              <a:t> </a:t>
            </a:r>
            <a:r>
              <a:rPr lang="en-US" sz="2400" dirty="0" err="1" smtClean="0"/>
              <a:t>oluşturur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1219200" y="381000"/>
            <a:ext cx="7240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None/>
            </a:pPr>
            <a:r>
              <a:rPr lang="tr-TR" altLang="tr-TR" sz="3600" b="1" dirty="0">
                <a:solidFill>
                  <a:schemeClr val="tx2"/>
                </a:solidFill>
              </a:rPr>
              <a:t>0.3 Proses Yaklaşımı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41425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altLang="tr-TR" sz="2400" b="1" dirty="0" smtClean="0"/>
              <a:t>İçerik </a:t>
            </a:r>
            <a:endParaRPr lang="tr-TR" altLang="tr-TR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tr-TR" sz="2400" dirty="0" smtClean="0"/>
              <a:t>Önsöz</a:t>
            </a:r>
            <a:endParaRPr lang="tr-TR" altLang="tr-TR" sz="2400" b="1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tr-TR" sz="2400" dirty="0" smtClean="0"/>
              <a:t>Giriş  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tr-TR" sz="2400" b="1" dirty="0" smtClean="0"/>
              <a:t>	</a:t>
            </a:r>
            <a:r>
              <a:rPr lang="tr-TR" altLang="tr-TR" sz="2400" dirty="0" smtClean="0"/>
              <a:t>0.1 Genel 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tr-TR" sz="2400" b="1" dirty="0" smtClean="0"/>
              <a:t>	</a:t>
            </a:r>
            <a:r>
              <a:rPr lang="en-US" altLang="tr-TR" sz="2400" dirty="0" smtClean="0"/>
              <a:t>0.2 </a:t>
            </a:r>
            <a:r>
              <a:rPr lang="tr-TR" altLang="tr-TR" sz="2400" dirty="0" smtClean="0"/>
              <a:t>Kalite yönetimi </a:t>
            </a:r>
            <a:r>
              <a:rPr lang="en-US" altLang="tr-TR" sz="2400" dirty="0" err="1" smtClean="0"/>
              <a:t>prensipleri</a:t>
            </a:r>
            <a:endParaRPr lang="tr-TR" altLang="tr-TR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tr-TR" sz="2400" b="1" dirty="0" smtClean="0"/>
              <a:t>	</a:t>
            </a:r>
            <a:r>
              <a:rPr lang="tr-TR" altLang="tr-TR" sz="2400" dirty="0" smtClean="0"/>
              <a:t>0.3 Proses Yaklaşımı</a:t>
            </a:r>
          </a:p>
          <a:p>
            <a:pPr marL="0" indent="0">
              <a:buNone/>
            </a:pPr>
            <a:r>
              <a:rPr lang="tr-TR" altLang="tr-TR" sz="2400" b="1" dirty="0" smtClean="0"/>
              <a:t>	</a:t>
            </a:r>
            <a:r>
              <a:rPr lang="en-US" altLang="tr-TR" sz="2400" dirty="0" smtClean="0"/>
              <a:t>0.4 </a:t>
            </a:r>
            <a:r>
              <a:rPr lang="tr-TR" altLang="tr-TR" sz="2400" dirty="0"/>
              <a:t>Diğer yönetim sistem standartlarıyla uyumluluk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tr-TR" sz="2400" dirty="0" smtClean="0"/>
              <a:t>1</a:t>
            </a:r>
            <a:r>
              <a:rPr lang="tr-TR" altLang="tr-TR" sz="2400" dirty="0" smtClean="0"/>
              <a:t> Kapsam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tr-TR" sz="2400" dirty="0" smtClean="0"/>
              <a:t>2 Atıf yapılan referanslar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tr-TR" sz="2400" dirty="0" smtClean="0"/>
              <a:t>3 </a:t>
            </a:r>
            <a:r>
              <a:rPr lang="tr-TR" altLang="tr-TR" sz="2400" dirty="0" smtClean="0"/>
              <a:t>Terimler ve tarifler</a:t>
            </a:r>
            <a:endParaRPr lang="en-US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71550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dirty="0" smtClean="0"/>
              <a:t>4 </a:t>
            </a:r>
            <a:r>
              <a:rPr lang="tr-TR" altLang="en-US" sz="2400" dirty="0" smtClean="0"/>
              <a:t>Kuruluşun Kapsamı</a:t>
            </a:r>
            <a:r>
              <a:rPr lang="en-US" altLang="en-US" sz="2400" dirty="0" smtClean="0"/>
              <a:t> 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4.1 </a:t>
            </a:r>
            <a:r>
              <a:rPr lang="tr-TR" altLang="en-US" sz="2400" dirty="0" smtClean="0"/>
              <a:t>Kuruluşun ve kapsamının anlaşılması</a:t>
            </a:r>
            <a:r>
              <a:rPr lang="en-US" altLang="en-US" sz="2400" dirty="0" smtClean="0"/>
              <a:t> 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4.2 </a:t>
            </a:r>
            <a:r>
              <a:rPr lang="tr-TR" altLang="en-US" sz="2400" dirty="0" smtClean="0"/>
              <a:t>İlgili tarafların ihtiyaç ve beklentilerinin anlaşılması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4.3 </a:t>
            </a:r>
            <a:r>
              <a:rPr lang="tr-TR" altLang="en-US" sz="2400" dirty="0" smtClean="0"/>
              <a:t>Kalite yönetim sisteminin kapsamının belirlenmesi 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4.4 </a:t>
            </a:r>
            <a:r>
              <a:rPr lang="tr-TR" altLang="en-US" sz="2400" dirty="0" smtClean="0"/>
              <a:t>Kalite Yönetim Sistemi ve prosesleri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71550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5 Liderlik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5.1 </a:t>
            </a:r>
            <a:r>
              <a:rPr lang="tr-TR" altLang="en-US" sz="2400" dirty="0" smtClean="0"/>
              <a:t>Liderlik ve taahhüt</a:t>
            </a:r>
            <a:endParaRPr lang="en-US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5.1.1 </a:t>
            </a:r>
            <a:r>
              <a:rPr lang="en-US" altLang="en-US" sz="2400" dirty="0" err="1" smtClean="0"/>
              <a:t>Genel</a:t>
            </a:r>
            <a:endParaRPr lang="en-US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5.1.2 </a:t>
            </a:r>
            <a:r>
              <a:rPr lang="en-US" altLang="en-US" sz="2400" dirty="0" err="1" smtClean="0"/>
              <a:t>Müşteri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odaklılık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5.2 </a:t>
            </a:r>
            <a:r>
              <a:rPr lang="tr-TR" altLang="en-US" sz="2400" dirty="0" smtClean="0"/>
              <a:t>Politika</a:t>
            </a:r>
            <a:endParaRPr lang="en-US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5.2.1 Kalite </a:t>
            </a:r>
            <a:r>
              <a:rPr lang="en-US" altLang="en-US" sz="2400" dirty="0" err="1" smtClean="0"/>
              <a:t>politikasının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oluşturulması</a:t>
            </a:r>
            <a:endParaRPr lang="en-US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5.2.2 Kalite </a:t>
            </a:r>
            <a:r>
              <a:rPr lang="en-US" altLang="en-US" sz="2400" dirty="0" err="1" smtClean="0"/>
              <a:t>politikasının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iletilmesi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5.3 </a:t>
            </a:r>
            <a:r>
              <a:rPr lang="tr-TR" altLang="en-US" sz="2400" dirty="0" smtClean="0"/>
              <a:t>Kurumsal roller, sorumluluklar ve yetkiler</a:t>
            </a:r>
          </a:p>
        </p:txBody>
      </p:sp>
    </p:spTree>
    <p:extLst>
      <p:ext uri="{BB962C8B-B14F-4D97-AF65-F5344CB8AC3E}">
        <p14:creationId xmlns:p14="http://schemas.microsoft.com/office/powerpoint/2010/main" val="1508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71550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dirty="0" smtClean="0"/>
              <a:t>6 </a:t>
            </a:r>
            <a:r>
              <a:rPr lang="tr-TR" altLang="en-US" sz="2400" dirty="0" smtClean="0"/>
              <a:t>Kalite Yönetim Sisteminin Planlanması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6.1 </a:t>
            </a:r>
            <a:r>
              <a:rPr lang="tr-TR" altLang="en-US" sz="2400" dirty="0" smtClean="0"/>
              <a:t>Risk ve fırsatları adreslemek için faaliyetler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6.2 </a:t>
            </a:r>
            <a:r>
              <a:rPr lang="tr-TR" altLang="en-US" sz="2400" dirty="0" smtClean="0"/>
              <a:t>Kalite hedefleri ve bunlara ulaşmak için planlama	</a:t>
            </a:r>
            <a:r>
              <a:rPr lang="en-US" altLang="en-US" sz="2400" dirty="0" smtClean="0"/>
              <a:t>6.3 </a:t>
            </a:r>
            <a:r>
              <a:rPr lang="tr-TR" altLang="en-US" sz="2400" dirty="0" smtClean="0"/>
              <a:t>Değişikliklerin Planlanması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52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004888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r-TR" altLang="tr-TR" sz="2400" dirty="0" smtClean="0"/>
              <a:t>7 Destek 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7.1 Kaynaklar 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tr-TR" altLang="tr-TR" sz="2400" dirty="0" smtClean="0"/>
              <a:t>7.1.1 Genel 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tr-TR" altLang="tr-TR" sz="2400" dirty="0" smtClean="0"/>
              <a:t>7.1.2 İnsan 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tr-TR" altLang="tr-TR" sz="2400" dirty="0" smtClean="0"/>
              <a:t>7.1.3 Alt yapı 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en-US" altLang="tr-TR" sz="2400" dirty="0" smtClean="0"/>
              <a:t>7.1.4 </a:t>
            </a:r>
            <a:r>
              <a:rPr lang="tr-TR" altLang="tr-TR" sz="2400" dirty="0" smtClean="0"/>
              <a:t>Proseslerin işletimi için çevre 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en-US" altLang="tr-TR" sz="2400" dirty="0" smtClean="0"/>
              <a:t>7.1.5 </a:t>
            </a:r>
            <a:r>
              <a:rPr lang="tr-TR" altLang="tr-TR" sz="2400" dirty="0" smtClean="0"/>
              <a:t>İzleme ve ölçüm kaynakları</a:t>
            </a:r>
          </a:p>
          <a:p>
            <a:pPr marL="723900" indent="0">
              <a:buFont typeface="Wingdings" pitchFamily="2" charset="2"/>
              <a:buNone/>
              <a:tabLst>
                <a:tab pos="355600" algn="l"/>
                <a:tab pos="723900" algn="l"/>
              </a:tabLst>
              <a:defRPr/>
            </a:pPr>
            <a:r>
              <a:rPr lang="en-US" altLang="tr-TR" sz="2400" dirty="0" smtClean="0"/>
              <a:t>7.1.6 </a:t>
            </a:r>
            <a:r>
              <a:rPr lang="tr-TR" altLang="tr-TR" sz="2400" dirty="0" smtClean="0"/>
              <a:t>Kurumsal </a:t>
            </a:r>
            <a:r>
              <a:rPr lang="en-US" altLang="tr-TR" sz="2400" dirty="0" smtClean="0"/>
              <a:t>b</a:t>
            </a:r>
            <a:r>
              <a:rPr lang="tr-TR" altLang="tr-TR" sz="2400" dirty="0" smtClean="0"/>
              <a:t>ilgi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</a:t>
            </a:r>
            <a:endParaRPr lang="en-US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004888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r-TR" altLang="tr-TR" sz="2400" dirty="0" smtClean="0"/>
              <a:t>7 Destek 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7.2 Yeterlilik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7.3 Farkındalık 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7.4 İletişim </a:t>
            </a:r>
          </a:p>
          <a:p>
            <a:pPr marL="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</a:t>
            </a:r>
            <a:r>
              <a:rPr lang="it-IT" altLang="tr-TR" sz="2400" dirty="0" smtClean="0"/>
              <a:t>7.5 </a:t>
            </a:r>
            <a:r>
              <a:rPr lang="tr-TR" altLang="tr-TR" sz="2400" dirty="0" err="1" smtClean="0"/>
              <a:t>Dokümante</a:t>
            </a:r>
            <a:r>
              <a:rPr lang="tr-TR" altLang="tr-TR" sz="2400" dirty="0" smtClean="0"/>
              <a:t> Bilgi</a:t>
            </a:r>
            <a:r>
              <a:rPr lang="it-IT" altLang="tr-TR" sz="2400" dirty="0" smtClean="0"/>
              <a:t> </a:t>
            </a:r>
            <a:endParaRPr lang="tr-TR" altLang="tr-TR" sz="2400" dirty="0" smtClean="0"/>
          </a:p>
          <a:p>
            <a:pPr marL="35560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tr-TR" altLang="tr-TR" sz="2400" dirty="0" smtClean="0"/>
              <a:t>	7.5.1 Genel 	</a:t>
            </a:r>
            <a:endParaRPr lang="en-US" altLang="tr-TR" sz="2400" dirty="0" smtClean="0"/>
          </a:p>
          <a:p>
            <a:pPr marL="35560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US" altLang="tr-TR" sz="2400" dirty="0"/>
              <a:t>	</a:t>
            </a:r>
            <a:r>
              <a:rPr lang="tr-TR" altLang="tr-TR" sz="2400" dirty="0" smtClean="0"/>
              <a:t>7</a:t>
            </a:r>
            <a:r>
              <a:rPr lang="en-US" altLang="tr-TR" sz="2400" dirty="0" smtClean="0"/>
              <a:t>.5.2 </a:t>
            </a:r>
            <a:r>
              <a:rPr lang="tr-TR" altLang="tr-TR" sz="2400" dirty="0" smtClean="0"/>
              <a:t>Oluşturma ve güncelleme</a:t>
            </a:r>
            <a:endParaRPr lang="en-US" altLang="tr-TR" sz="2400" dirty="0" smtClean="0"/>
          </a:p>
          <a:p>
            <a:pPr marL="355600" indent="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n-US" altLang="tr-TR" sz="2400" dirty="0"/>
              <a:t>	</a:t>
            </a:r>
            <a:r>
              <a:rPr lang="en-US" altLang="tr-TR" sz="2400" dirty="0" smtClean="0"/>
              <a:t>7.5.3 </a:t>
            </a:r>
            <a:r>
              <a:rPr lang="en-US" altLang="tr-TR" sz="2400" dirty="0" err="1" smtClean="0"/>
              <a:t>Dokümante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bilginin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kontrolü</a:t>
            </a:r>
            <a:endParaRPr lang="en-US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929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9550"/>
            <a:ext cx="8610600" cy="7715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 9001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:2015</a:t>
            </a:r>
            <a:endParaRPr lang="en-US" altLang="tr-TR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55063" cy="41386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8 İşletim (Operasyon) 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8.1 </a:t>
            </a:r>
            <a:r>
              <a:rPr lang="tr-TR" altLang="en-US" sz="2400" dirty="0" smtClean="0"/>
              <a:t>İşletimin </a:t>
            </a:r>
            <a:r>
              <a:rPr lang="en-US" altLang="en-US" sz="2400" dirty="0" smtClean="0"/>
              <a:t>p</a:t>
            </a:r>
            <a:r>
              <a:rPr lang="tr-TR" altLang="en-US" sz="2400" dirty="0" err="1" smtClean="0"/>
              <a:t>lanlanması</a:t>
            </a:r>
            <a:r>
              <a:rPr lang="tr-TR" altLang="en-US" sz="2400" dirty="0" smtClean="0"/>
              <a:t> ve </a:t>
            </a:r>
            <a:r>
              <a:rPr lang="en-US" altLang="en-US" sz="2400" dirty="0" smtClean="0"/>
              <a:t>k</a:t>
            </a:r>
            <a:r>
              <a:rPr lang="tr-TR" altLang="en-US" sz="2400" dirty="0" err="1" smtClean="0"/>
              <a:t>ontrolü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r>
              <a:rPr lang="en-US" altLang="en-US" sz="2400" dirty="0" smtClean="0"/>
              <a:t>8.2 </a:t>
            </a:r>
            <a:r>
              <a:rPr lang="tr-TR" altLang="en-US" sz="2400" dirty="0" smtClean="0"/>
              <a:t>Ürün ve hizmetler için </a:t>
            </a:r>
            <a:r>
              <a:rPr lang="en-US" altLang="en-US" sz="2400" dirty="0" smtClean="0"/>
              <a:t>ş</a:t>
            </a:r>
            <a:r>
              <a:rPr lang="tr-TR" altLang="en-US" sz="2400" dirty="0" smtClean="0"/>
              <a:t>artlar 				</a:t>
            </a:r>
            <a:r>
              <a:rPr lang="en-US" altLang="en-US" sz="2400" dirty="0" smtClean="0"/>
              <a:t>		8.2.1 </a:t>
            </a:r>
            <a:r>
              <a:rPr lang="tr-TR" altLang="en-US" sz="2400" dirty="0" smtClean="0"/>
              <a:t>Müşteri </a:t>
            </a:r>
            <a:r>
              <a:rPr lang="en-US" altLang="en-US" sz="2400" dirty="0" err="1" smtClean="0"/>
              <a:t>i</a:t>
            </a:r>
            <a:r>
              <a:rPr lang="tr-TR" altLang="en-US" sz="2400" dirty="0" err="1" smtClean="0"/>
              <a:t>letişim</a:t>
            </a:r>
            <a:r>
              <a:rPr lang="en-US" altLang="en-US" sz="2400" dirty="0" err="1" smtClean="0"/>
              <a:t>i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	</a:t>
            </a:r>
            <a:r>
              <a:rPr lang="en-US" altLang="en-US" sz="2400" dirty="0" smtClean="0"/>
              <a:t>8.2.2 </a:t>
            </a:r>
            <a:r>
              <a:rPr lang="tr-TR" altLang="en-US" sz="2400" dirty="0" smtClean="0"/>
              <a:t>Ürünlere ve hizmetlere ilişkin şartların belirlenmesi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	</a:t>
            </a:r>
            <a:r>
              <a:rPr lang="en-US" altLang="en-US" sz="2400" dirty="0" smtClean="0"/>
              <a:t>8.2.3 </a:t>
            </a:r>
            <a:r>
              <a:rPr lang="tr-TR" altLang="en-US" sz="2400" dirty="0" smtClean="0"/>
              <a:t>Ürünlere ve hizmetlere ilişkin şartların gözden geçirilmesi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8.2.4 </a:t>
            </a:r>
            <a:r>
              <a:rPr lang="tr-TR" altLang="en-US" sz="2400" dirty="0"/>
              <a:t>Ürünlere ve hizmetlere ilişkin </a:t>
            </a:r>
            <a:r>
              <a:rPr lang="tr-TR" altLang="en-US" sz="2400" dirty="0" smtClean="0"/>
              <a:t>şartlar</a:t>
            </a:r>
            <a:r>
              <a:rPr lang="en-US" altLang="en-US" sz="2400" dirty="0" err="1" smtClean="0"/>
              <a:t>daki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değişiklikler</a:t>
            </a:r>
            <a:endParaRPr lang="tr-TR" altLang="en-US" sz="2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2400" dirty="0" smtClean="0"/>
              <a:t>	</a:t>
            </a:r>
            <a:endParaRPr lang="en-US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ışık">
  <a:themeElements>
    <a:clrScheme name="Karışık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rışık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k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k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k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Designs\Karışık.pot</Template>
  <TotalTime>46255</TotalTime>
  <Words>894</Words>
  <Application>Microsoft Office PowerPoint</Application>
  <PresentationFormat>Ekran Gösterisi (4:3)</PresentationFormat>
  <Paragraphs>294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Karışık</vt:lpstr>
      <vt:lpstr>ISO 9001:2015   KALİTE YÖNETİM SİSTEMİ ŞARTLAR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ISO 9001:2015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9001 : 2000 KALİTE YÖNETİM  SİSTEMİ</dc:title>
  <dc:creator>a</dc:creator>
  <cp:lastModifiedBy>Mehmet MUMCU</cp:lastModifiedBy>
  <cp:revision>905</cp:revision>
  <cp:lastPrinted>2001-01-17T11:06:11Z</cp:lastPrinted>
  <dcterms:created xsi:type="dcterms:W3CDTF">1999-12-19T10:44:36Z</dcterms:created>
  <dcterms:modified xsi:type="dcterms:W3CDTF">2015-10-19T12:26:34Z</dcterms:modified>
</cp:coreProperties>
</file>